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3" r:id="rId7"/>
    <p:sldId id="261" r:id="rId8"/>
    <p:sldId id="262" r:id="rId9"/>
    <p:sldId id="264" r:id="rId10"/>
    <p:sldId id="265" r:id="rId11"/>
    <p:sldId id="266" r:id="rId12"/>
    <p:sldId id="267" r:id="rId13"/>
    <p:sldId id="268" r:id="rId14"/>
    <p:sldId id="269" r:id="rId1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D60093"/>
    <a:srgbClr val="0000CC"/>
    <a:srgbClr val="FF9900"/>
    <a:srgbClr val="00CC00"/>
    <a:srgbClr val="800080"/>
  </p:clrMru>
</p:presentationPr>
</file>

<file path=ppt/tableStyles.xml><?xml version="1.0" encoding="utf-8"?>
<a:tblStyleLst xmlns:a="http://schemas.openxmlformats.org/drawingml/2006/main" def="{5C22544A-7EE6-4342-B048-85BDC9FD1C3A}">
  <a:tblStyle styleId="{775DCB02-9BB8-47FD-8907-85C794F793BA}" styleName="Themed Style 1 - Accent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35758FB7-9AC5-4552-8A53-C91805E547FA}" styleName="Themed Style 1 - Accent 5">
    <a:tblBg>
      <a:fillRef idx="2">
        <a:schemeClr val="accent5"/>
      </a:fillRef>
      <a:effectRef idx="1">
        <a:schemeClr val="accent5"/>
      </a:effectRef>
    </a:tblBg>
    <a:wholeTbl>
      <a:tcTxStyle>
        <a:fontRef idx="minor">
          <a:scrgbClr r="0" g="0" b="0"/>
        </a:fontRef>
        <a:schemeClr val="dk1"/>
      </a:tcTxStyle>
      <a:tcStyle>
        <a:tcBdr>
          <a:left>
            <a:lnRef idx="1">
              <a:schemeClr val="accent5"/>
            </a:lnRef>
          </a:left>
          <a:right>
            <a:lnRef idx="1">
              <a:schemeClr val="accent5"/>
            </a:lnRef>
          </a:right>
          <a:top>
            <a:lnRef idx="1">
              <a:schemeClr val="accent5"/>
            </a:lnRef>
          </a:top>
          <a:bottom>
            <a:lnRef idx="1">
              <a:schemeClr val="accent5"/>
            </a:lnRef>
          </a:bottom>
          <a:insideH>
            <a:lnRef idx="1">
              <a:schemeClr val="accent5"/>
            </a:lnRef>
          </a:insideH>
          <a:insideV>
            <a:lnRef idx="1">
              <a:schemeClr val="accent5"/>
            </a:lnRef>
          </a:insideV>
        </a:tcBdr>
        <a:fill>
          <a:noFill/>
        </a:fill>
      </a:tcStyle>
    </a:wholeTbl>
    <a:band1H>
      <a:tcStyle>
        <a:tcBdr/>
        <a:fill>
          <a:solidFill>
            <a:schemeClr val="accent5">
              <a:alpha val="40000"/>
            </a:schemeClr>
          </a:solidFill>
        </a:fill>
      </a:tcStyle>
    </a:band1H>
    <a:band2H>
      <a:tcStyle>
        <a:tcBdr/>
      </a:tcStyle>
    </a:band2H>
    <a:band1V>
      <a:tcStyle>
        <a:tcBdr>
          <a:top>
            <a:lnRef idx="1">
              <a:schemeClr val="accent5"/>
            </a:lnRef>
          </a:top>
          <a:bottom>
            <a:lnRef idx="1">
              <a:schemeClr val="accent5"/>
            </a:lnRef>
          </a:bottom>
        </a:tcBdr>
        <a:fill>
          <a:solidFill>
            <a:schemeClr val="accent5">
              <a:alpha val="40000"/>
            </a:schemeClr>
          </a:solidFill>
        </a:fill>
      </a:tcStyle>
    </a:band1V>
    <a:band2V>
      <a:tcStyle>
        <a:tcBdr/>
      </a:tcStyle>
    </a:band2V>
    <a:lastCol>
      <a:tcTxStyle b="on"/>
      <a:tcStyle>
        <a:tcBdr>
          <a:left>
            <a:lnRef idx="2">
              <a:schemeClr val="accent5"/>
            </a:lnRef>
          </a:left>
          <a:right>
            <a:lnRef idx="1">
              <a:schemeClr val="accent5"/>
            </a:lnRef>
          </a:right>
          <a:top>
            <a:lnRef idx="1">
              <a:schemeClr val="accent5"/>
            </a:lnRef>
          </a:top>
          <a:bottom>
            <a:lnRef idx="1">
              <a:schemeClr val="accent5"/>
            </a:lnRef>
          </a:bottom>
          <a:insideH>
            <a:lnRef idx="1">
              <a:schemeClr val="accent5"/>
            </a:lnRef>
          </a:insideH>
          <a:insideV>
            <a:ln>
              <a:noFill/>
            </a:ln>
          </a:insideV>
        </a:tcBdr>
      </a:tcStyle>
    </a:lastCol>
    <a:firstCol>
      <a:tcTxStyle b="on"/>
      <a:tcStyle>
        <a:tcBdr>
          <a:left>
            <a:lnRef idx="1">
              <a:schemeClr val="accent5"/>
            </a:lnRef>
          </a:left>
          <a:right>
            <a:lnRef idx="2">
              <a:schemeClr val="accent5"/>
            </a:lnRef>
          </a:right>
          <a:top>
            <a:lnRef idx="1">
              <a:schemeClr val="accent5"/>
            </a:lnRef>
          </a:top>
          <a:bottom>
            <a:lnRef idx="1">
              <a:schemeClr val="accent5"/>
            </a:lnRef>
          </a:bottom>
          <a:insideH>
            <a:lnRef idx="1">
              <a:schemeClr val="accent5"/>
            </a:lnRef>
          </a:insideH>
          <a:insideV>
            <a:ln>
              <a:noFill/>
            </a:ln>
          </a:insideV>
        </a:tcBdr>
      </a:tcStyle>
    </a:firstCol>
    <a:lastRow>
      <a:tcTxStyle b="on"/>
      <a:tcStyle>
        <a:tcBdr>
          <a:left>
            <a:lnRef idx="1">
              <a:schemeClr val="accent5"/>
            </a:lnRef>
          </a:left>
          <a:right>
            <a:lnRef idx="1">
              <a:schemeClr val="accent5"/>
            </a:lnRef>
          </a:right>
          <a:top>
            <a:lnRef idx="2">
              <a:schemeClr val="accent5"/>
            </a:lnRef>
          </a:top>
          <a:bottom>
            <a:lnRef idx="2">
              <a:schemeClr val="accent5"/>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5"/>
            </a:lnRef>
          </a:left>
          <a:right>
            <a:lnRef idx="1">
              <a:schemeClr val="accent5"/>
            </a:lnRef>
          </a:right>
          <a:top>
            <a:lnRef idx="1">
              <a:schemeClr val="accent5"/>
            </a:lnRef>
          </a:top>
          <a:bottom>
            <a:lnRef idx="2">
              <a:schemeClr val="lt1"/>
            </a:lnRef>
          </a:bottom>
          <a:insideH>
            <a:ln>
              <a:noFill/>
            </a:ln>
          </a:insideH>
          <a:insideV>
            <a:ln>
              <a:noFill/>
            </a:ln>
          </a:insideV>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83" d="100"/>
          <a:sy n="83" d="100"/>
        </p:scale>
        <p:origin x="-450" y="-78"/>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NZ"/>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NZ"/>
          </a:p>
        </p:txBody>
      </p:sp>
      <p:sp>
        <p:nvSpPr>
          <p:cNvPr id="4" name="Date Placeholder 3"/>
          <p:cNvSpPr>
            <a:spLocks noGrp="1"/>
          </p:cNvSpPr>
          <p:nvPr>
            <p:ph type="dt" sz="half" idx="10"/>
          </p:nvPr>
        </p:nvSpPr>
        <p:spPr/>
        <p:txBody>
          <a:bodyPr/>
          <a:lstStyle/>
          <a:p>
            <a:fld id="{B7107150-6E56-4E3C-A39F-961D26BAFECB}" type="datetimeFigureOut">
              <a:rPr lang="en-US" smtClean="0"/>
              <a:pPr/>
              <a:t>10/26/2009</a:t>
            </a:fld>
            <a:endParaRPr lang="en-NZ"/>
          </a:p>
        </p:txBody>
      </p:sp>
      <p:sp>
        <p:nvSpPr>
          <p:cNvPr id="5" name="Footer Placeholder 4"/>
          <p:cNvSpPr>
            <a:spLocks noGrp="1"/>
          </p:cNvSpPr>
          <p:nvPr>
            <p:ph type="ftr" sz="quarter" idx="11"/>
          </p:nvPr>
        </p:nvSpPr>
        <p:spPr/>
        <p:txBody>
          <a:bodyPr/>
          <a:lstStyle/>
          <a:p>
            <a:endParaRPr lang="en-NZ"/>
          </a:p>
        </p:txBody>
      </p:sp>
      <p:sp>
        <p:nvSpPr>
          <p:cNvPr id="6" name="Slide Number Placeholder 5"/>
          <p:cNvSpPr>
            <a:spLocks noGrp="1"/>
          </p:cNvSpPr>
          <p:nvPr>
            <p:ph type="sldNum" sz="quarter" idx="12"/>
          </p:nvPr>
        </p:nvSpPr>
        <p:spPr/>
        <p:txBody>
          <a:bodyPr/>
          <a:lstStyle/>
          <a:p>
            <a:fld id="{E13A00D4-96F3-4411-BC16-2F8C7B93EBF5}" type="slidenum">
              <a:rPr lang="en-NZ" smtClean="0"/>
              <a:pPr/>
              <a:t>‹#›</a:t>
            </a:fld>
            <a:endParaRPr lang="en-NZ"/>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p>
            <a:fld id="{B7107150-6E56-4E3C-A39F-961D26BAFECB}" type="datetimeFigureOut">
              <a:rPr lang="en-US" smtClean="0"/>
              <a:pPr/>
              <a:t>10/26/2009</a:t>
            </a:fld>
            <a:endParaRPr lang="en-NZ"/>
          </a:p>
        </p:txBody>
      </p:sp>
      <p:sp>
        <p:nvSpPr>
          <p:cNvPr id="5" name="Footer Placeholder 4"/>
          <p:cNvSpPr>
            <a:spLocks noGrp="1"/>
          </p:cNvSpPr>
          <p:nvPr>
            <p:ph type="ftr" sz="quarter" idx="11"/>
          </p:nvPr>
        </p:nvSpPr>
        <p:spPr/>
        <p:txBody>
          <a:bodyPr/>
          <a:lstStyle/>
          <a:p>
            <a:endParaRPr lang="en-NZ"/>
          </a:p>
        </p:txBody>
      </p:sp>
      <p:sp>
        <p:nvSpPr>
          <p:cNvPr id="6" name="Slide Number Placeholder 5"/>
          <p:cNvSpPr>
            <a:spLocks noGrp="1"/>
          </p:cNvSpPr>
          <p:nvPr>
            <p:ph type="sldNum" sz="quarter" idx="12"/>
          </p:nvPr>
        </p:nvSpPr>
        <p:spPr/>
        <p:txBody>
          <a:bodyPr/>
          <a:lstStyle/>
          <a:p>
            <a:fld id="{E13A00D4-96F3-4411-BC16-2F8C7B93EBF5}" type="slidenum">
              <a:rPr lang="en-NZ" smtClean="0"/>
              <a:pPr/>
              <a:t>‹#›</a:t>
            </a:fld>
            <a:endParaRPr lang="en-N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NZ"/>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p>
            <a:fld id="{B7107150-6E56-4E3C-A39F-961D26BAFECB}" type="datetimeFigureOut">
              <a:rPr lang="en-US" smtClean="0"/>
              <a:pPr/>
              <a:t>10/26/2009</a:t>
            </a:fld>
            <a:endParaRPr lang="en-NZ"/>
          </a:p>
        </p:txBody>
      </p:sp>
      <p:sp>
        <p:nvSpPr>
          <p:cNvPr id="5" name="Footer Placeholder 4"/>
          <p:cNvSpPr>
            <a:spLocks noGrp="1"/>
          </p:cNvSpPr>
          <p:nvPr>
            <p:ph type="ftr" sz="quarter" idx="11"/>
          </p:nvPr>
        </p:nvSpPr>
        <p:spPr/>
        <p:txBody>
          <a:bodyPr/>
          <a:lstStyle/>
          <a:p>
            <a:endParaRPr lang="en-NZ"/>
          </a:p>
        </p:txBody>
      </p:sp>
      <p:sp>
        <p:nvSpPr>
          <p:cNvPr id="6" name="Slide Number Placeholder 5"/>
          <p:cNvSpPr>
            <a:spLocks noGrp="1"/>
          </p:cNvSpPr>
          <p:nvPr>
            <p:ph type="sldNum" sz="quarter" idx="12"/>
          </p:nvPr>
        </p:nvSpPr>
        <p:spPr/>
        <p:txBody>
          <a:bodyPr/>
          <a:lstStyle/>
          <a:p>
            <a:fld id="{E13A00D4-96F3-4411-BC16-2F8C7B93EBF5}" type="slidenum">
              <a:rPr lang="en-NZ" smtClean="0"/>
              <a:pPr/>
              <a:t>‹#›</a:t>
            </a:fld>
            <a:endParaRPr lang="en-NZ"/>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p>
            <a:fld id="{B7107150-6E56-4E3C-A39F-961D26BAFECB}" type="datetimeFigureOut">
              <a:rPr lang="en-US" smtClean="0"/>
              <a:pPr/>
              <a:t>10/26/2009</a:t>
            </a:fld>
            <a:endParaRPr lang="en-NZ"/>
          </a:p>
        </p:txBody>
      </p:sp>
      <p:sp>
        <p:nvSpPr>
          <p:cNvPr id="5" name="Footer Placeholder 4"/>
          <p:cNvSpPr>
            <a:spLocks noGrp="1"/>
          </p:cNvSpPr>
          <p:nvPr>
            <p:ph type="ftr" sz="quarter" idx="11"/>
          </p:nvPr>
        </p:nvSpPr>
        <p:spPr/>
        <p:txBody>
          <a:bodyPr/>
          <a:lstStyle/>
          <a:p>
            <a:endParaRPr lang="en-NZ"/>
          </a:p>
        </p:txBody>
      </p:sp>
      <p:sp>
        <p:nvSpPr>
          <p:cNvPr id="6" name="Slide Number Placeholder 5"/>
          <p:cNvSpPr>
            <a:spLocks noGrp="1"/>
          </p:cNvSpPr>
          <p:nvPr>
            <p:ph type="sldNum" sz="quarter" idx="12"/>
          </p:nvPr>
        </p:nvSpPr>
        <p:spPr/>
        <p:txBody>
          <a:bodyPr/>
          <a:lstStyle/>
          <a:p>
            <a:fld id="{E13A00D4-96F3-4411-BC16-2F8C7B93EBF5}" type="slidenum">
              <a:rPr lang="en-NZ" smtClean="0"/>
              <a:pPr/>
              <a:t>‹#›</a:t>
            </a:fld>
            <a:endParaRPr lang="en-NZ"/>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NZ"/>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7107150-6E56-4E3C-A39F-961D26BAFECB}" type="datetimeFigureOut">
              <a:rPr lang="en-US" smtClean="0"/>
              <a:pPr/>
              <a:t>10/26/2009</a:t>
            </a:fld>
            <a:endParaRPr lang="en-NZ"/>
          </a:p>
        </p:txBody>
      </p:sp>
      <p:sp>
        <p:nvSpPr>
          <p:cNvPr id="5" name="Footer Placeholder 4"/>
          <p:cNvSpPr>
            <a:spLocks noGrp="1"/>
          </p:cNvSpPr>
          <p:nvPr>
            <p:ph type="ftr" sz="quarter" idx="11"/>
          </p:nvPr>
        </p:nvSpPr>
        <p:spPr/>
        <p:txBody>
          <a:bodyPr/>
          <a:lstStyle/>
          <a:p>
            <a:endParaRPr lang="en-NZ"/>
          </a:p>
        </p:txBody>
      </p:sp>
      <p:sp>
        <p:nvSpPr>
          <p:cNvPr id="6" name="Slide Number Placeholder 5"/>
          <p:cNvSpPr>
            <a:spLocks noGrp="1"/>
          </p:cNvSpPr>
          <p:nvPr>
            <p:ph type="sldNum" sz="quarter" idx="12"/>
          </p:nvPr>
        </p:nvSpPr>
        <p:spPr/>
        <p:txBody>
          <a:bodyPr/>
          <a:lstStyle/>
          <a:p>
            <a:fld id="{E13A00D4-96F3-4411-BC16-2F8C7B93EBF5}" type="slidenum">
              <a:rPr lang="en-NZ" smtClean="0"/>
              <a:pPr/>
              <a:t>‹#›</a:t>
            </a:fld>
            <a:endParaRPr lang="en-NZ"/>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5" name="Date Placeholder 4"/>
          <p:cNvSpPr>
            <a:spLocks noGrp="1"/>
          </p:cNvSpPr>
          <p:nvPr>
            <p:ph type="dt" sz="half" idx="10"/>
          </p:nvPr>
        </p:nvSpPr>
        <p:spPr/>
        <p:txBody>
          <a:bodyPr/>
          <a:lstStyle/>
          <a:p>
            <a:fld id="{B7107150-6E56-4E3C-A39F-961D26BAFECB}" type="datetimeFigureOut">
              <a:rPr lang="en-US" smtClean="0"/>
              <a:pPr/>
              <a:t>10/26/2009</a:t>
            </a:fld>
            <a:endParaRPr lang="en-NZ"/>
          </a:p>
        </p:txBody>
      </p:sp>
      <p:sp>
        <p:nvSpPr>
          <p:cNvPr id="6" name="Footer Placeholder 5"/>
          <p:cNvSpPr>
            <a:spLocks noGrp="1"/>
          </p:cNvSpPr>
          <p:nvPr>
            <p:ph type="ftr" sz="quarter" idx="11"/>
          </p:nvPr>
        </p:nvSpPr>
        <p:spPr/>
        <p:txBody>
          <a:bodyPr/>
          <a:lstStyle/>
          <a:p>
            <a:endParaRPr lang="en-NZ"/>
          </a:p>
        </p:txBody>
      </p:sp>
      <p:sp>
        <p:nvSpPr>
          <p:cNvPr id="7" name="Slide Number Placeholder 6"/>
          <p:cNvSpPr>
            <a:spLocks noGrp="1"/>
          </p:cNvSpPr>
          <p:nvPr>
            <p:ph type="sldNum" sz="quarter" idx="12"/>
          </p:nvPr>
        </p:nvSpPr>
        <p:spPr/>
        <p:txBody>
          <a:bodyPr/>
          <a:lstStyle/>
          <a:p>
            <a:fld id="{E13A00D4-96F3-4411-BC16-2F8C7B93EBF5}" type="slidenum">
              <a:rPr lang="en-NZ" smtClean="0"/>
              <a:pPr/>
              <a:t>‹#›</a:t>
            </a:fld>
            <a:endParaRPr lang="en-NZ"/>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NZ"/>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7" name="Date Placeholder 6"/>
          <p:cNvSpPr>
            <a:spLocks noGrp="1"/>
          </p:cNvSpPr>
          <p:nvPr>
            <p:ph type="dt" sz="half" idx="10"/>
          </p:nvPr>
        </p:nvSpPr>
        <p:spPr/>
        <p:txBody>
          <a:bodyPr/>
          <a:lstStyle/>
          <a:p>
            <a:fld id="{B7107150-6E56-4E3C-A39F-961D26BAFECB}" type="datetimeFigureOut">
              <a:rPr lang="en-US" smtClean="0"/>
              <a:pPr/>
              <a:t>10/26/2009</a:t>
            </a:fld>
            <a:endParaRPr lang="en-NZ"/>
          </a:p>
        </p:txBody>
      </p:sp>
      <p:sp>
        <p:nvSpPr>
          <p:cNvPr id="8" name="Footer Placeholder 7"/>
          <p:cNvSpPr>
            <a:spLocks noGrp="1"/>
          </p:cNvSpPr>
          <p:nvPr>
            <p:ph type="ftr" sz="quarter" idx="11"/>
          </p:nvPr>
        </p:nvSpPr>
        <p:spPr/>
        <p:txBody>
          <a:bodyPr/>
          <a:lstStyle/>
          <a:p>
            <a:endParaRPr lang="en-NZ"/>
          </a:p>
        </p:txBody>
      </p:sp>
      <p:sp>
        <p:nvSpPr>
          <p:cNvPr id="9" name="Slide Number Placeholder 8"/>
          <p:cNvSpPr>
            <a:spLocks noGrp="1"/>
          </p:cNvSpPr>
          <p:nvPr>
            <p:ph type="sldNum" sz="quarter" idx="12"/>
          </p:nvPr>
        </p:nvSpPr>
        <p:spPr/>
        <p:txBody>
          <a:bodyPr/>
          <a:lstStyle/>
          <a:p>
            <a:fld id="{E13A00D4-96F3-4411-BC16-2F8C7B93EBF5}" type="slidenum">
              <a:rPr lang="en-NZ" smtClean="0"/>
              <a:pPr/>
              <a:t>‹#›</a:t>
            </a:fld>
            <a:endParaRPr lang="en-NZ"/>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Date Placeholder 2"/>
          <p:cNvSpPr>
            <a:spLocks noGrp="1"/>
          </p:cNvSpPr>
          <p:nvPr>
            <p:ph type="dt" sz="half" idx="10"/>
          </p:nvPr>
        </p:nvSpPr>
        <p:spPr/>
        <p:txBody>
          <a:bodyPr/>
          <a:lstStyle/>
          <a:p>
            <a:fld id="{B7107150-6E56-4E3C-A39F-961D26BAFECB}" type="datetimeFigureOut">
              <a:rPr lang="en-US" smtClean="0"/>
              <a:pPr/>
              <a:t>10/26/2009</a:t>
            </a:fld>
            <a:endParaRPr lang="en-NZ"/>
          </a:p>
        </p:txBody>
      </p:sp>
      <p:sp>
        <p:nvSpPr>
          <p:cNvPr id="4" name="Footer Placeholder 3"/>
          <p:cNvSpPr>
            <a:spLocks noGrp="1"/>
          </p:cNvSpPr>
          <p:nvPr>
            <p:ph type="ftr" sz="quarter" idx="11"/>
          </p:nvPr>
        </p:nvSpPr>
        <p:spPr/>
        <p:txBody>
          <a:bodyPr/>
          <a:lstStyle/>
          <a:p>
            <a:endParaRPr lang="en-NZ"/>
          </a:p>
        </p:txBody>
      </p:sp>
      <p:sp>
        <p:nvSpPr>
          <p:cNvPr id="5" name="Slide Number Placeholder 4"/>
          <p:cNvSpPr>
            <a:spLocks noGrp="1"/>
          </p:cNvSpPr>
          <p:nvPr>
            <p:ph type="sldNum" sz="quarter" idx="12"/>
          </p:nvPr>
        </p:nvSpPr>
        <p:spPr/>
        <p:txBody>
          <a:bodyPr/>
          <a:lstStyle/>
          <a:p>
            <a:fld id="{E13A00D4-96F3-4411-BC16-2F8C7B93EBF5}" type="slidenum">
              <a:rPr lang="en-NZ" smtClean="0"/>
              <a:pPr/>
              <a:t>‹#›</a:t>
            </a:fld>
            <a:endParaRPr lang="en-NZ"/>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7107150-6E56-4E3C-A39F-961D26BAFECB}" type="datetimeFigureOut">
              <a:rPr lang="en-US" smtClean="0"/>
              <a:pPr/>
              <a:t>10/26/2009</a:t>
            </a:fld>
            <a:endParaRPr lang="en-NZ"/>
          </a:p>
        </p:txBody>
      </p:sp>
      <p:sp>
        <p:nvSpPr>
          <p:cNvPr id="3" name="Footer Placeholder 2"/>
          <p:cNvSpPr>
            <a:spLocks noGrp="1"/>
          </p:cNvSpPr>
          <p:nvPr>
            <p:ph type="ftr" sz="quarter" idx="11"/>
          </p:nvPr>
        </p:nvSpPr>
        <p:spPr/>
        <p:txBody>
          <a:bodyPr/>
          <a:lstStyle/>
          <a:p>
            <a:endParaRPr lang="en-NZ"/>
          </a:p>
        </p:txBody>
      </p:sp>
      <p:sp>
        <p:nvSpPr>
          <p:cNvPr id="4" name="Slide Number Placeholder 3"/>
          <p:cNvSpPr>
            <a:spLocks noGrp="1"/>
          </p:cNvSpPr>
          <p:nvPr>
            <p:ph type="sldNum" sz="quarter" idx="12"/>
          </p:nvPr>
        </p:nvSpPr>
        <p:spPr/>
        <p:txBody>
          <a:bodyPr/>
          <a:lstStyle/>
          <a:p>
            <a:fld id="{E13A00D4-96F3-4411-BC16-2F8C7B93EBF5}" type="slidenum">
              <a:rPr lang="en-NZ" smtClean="0"/>
              <a:pPr/>
              <a:t>‹#›</a:t>
            </a:fld>
            <a:endParaRPr lang="en-N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NZ"/>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7107150-6E56-4E3C-A39F-961D26BAFECB}" type="datetimeFigureOut">
              <a:rPr lang="en-US" smtClean="0"/>
              <a:pPr/>
              <a:t>10/26/2009</a:t>
            </a:fld>
            <a:endParaRPr lang="en-NZ"/>
          </a:p>
        </p:txBody>
      </p:sp>
      <p:sp>
        <p:nvSpPr>
          <p:cNvPr id="6" name="Footer Placeholder 5"/>
          <p:cNvSpPr>
            <a:spLocks noGrp="1"/>
          </p:cNvSpPr>
          <p:nvPr>
            <p:ph type="ftr" sz="quarter" idx="11"/>
          </p:nvPr>
        </p:nvSpPr>
        <p:spPr/>
        <p:txBody>
          <a:bodyPr/>
          <a:lstStyle/>
          <a:p>
            <a:endParaRPr lang="en-NZ"/>
          </a:p>
        </p:txBody>
      </p:sp>
      <p:sp>
        <p:nvSpPr>
          <p:cNvPr id="7" name="Slide Number Placeholder 6"/>
          <p:cNvSpPr>
            <a:spLocks noGrp="1"/>
          </p:cNvSpPr>
          <p:nvPr>
            <p:ph type="sldNum" sz="quarter" idx="12"/>
          </p:nvPr>
        </p:nvSpPr>
        <p:spPr/>
        <p:txBody>
          <a:bodyPr/>
          <a:lstStyle/>
          <a:p>
            <a:fld id="{E13A00D4-96F3-4411-BC16-2F8C7B93EBF5}" type="slidenum">
              <a:rPr lang="en-NZ" smtClean="0"/>
              <a:pPr/>
              <a:t>‹#›</a:t>
            </a:fld>
            <a:endParaRPr lang="en-NZ"/>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NZ"/>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NZ"/>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7107150-6E56-4E3C-A39F-961D26BAFECB}" type="datetimeFigureOut">
              <a:rPr lang="en-US" smtClean="0"/>
              <a:pPr/>
              <a:t>10/26/2009</a:t>
            </a:fld>
            <a:endParaRPr lang="en-NZ"/>
          </a:p>
        </p:txBody>
      </p:sp>
      <p:sp>
        <p:nvSpPr>
          <p:cNvPr id="6" name="Footer Placeholder 5"/>
          <p:cNvSpPr>
            <a:spLocks noGrp="1"/>
          </p:cNvSpPr>
          <p:nvPr>
            <p:ph type="ftr" sz="quarter" idx="11"/>
          </p:nvPr>
        </p:nvSpPr>
        <p:spPr/>
        <p:txBody>
          <a:bodyPr/>
          <a:lstStyle/>
          <a:p>
            <a:endParaRPr lang="en-NZ"/>
          </a:p>
        </p:txBody>
      </p:sp>
      <p:sp>
        <p:nvSpPr>
          <p:cNvPr id="7" name="Slide Number Placeholder 6"/>
          <p:cNvSpPr>
            <a:spLocks noGrp="1"/>
          </p:cNvSpPr>
          <p:nvPr>
            <p:ph type="sldNum" sz="quarter" idx="12"/>
          </p:nvPr>
        </p:nvSpPr>
        <p:spPr/>
        <p:txBody>
          <a:bodyPr/>
          <a:lstStyle/>
          <a:p>
            <a:fld id="{E13A00D4-96F3-4411-BC16-2F8C7B93EBF5}" type="slidenum">
              <a:rPr lang="en-NZ" smtClean="0"/>
              <a:pPr/>
              <a:t>‹#›</a:t>
            </a:fld>
            <a:endParaRPr lang="en-NZ"/>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NZ"/>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7107150-6E56-4E3C-A39F-961D26BAFECB}" type="datetimeFigureOut">
              <a:rPr lang="en-US" smtClean="0"/>
              <a:pPr/>
              <a:t>10/26/2009</a:t>
            </a:fld>
            <a:endParaRPr lang="en-NZ"/>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NZ"/>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13A00D4-96F3-4411-BC16-2F8C7B93EBF5}" type="slidenum">
              <a:rPr lang="en-NZ" smtClean="0"/>
              <a:pPr/>
              <a:t>‹#›</a:t>
            </a:fld>
            <a:endParaRPr lang="en-NZ"/>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hyperlink" Target="http://www.writefix.com/writing/problem/index.htm"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style>
          <a:lnRef idx="0">
            <a:schemeClr val="accent6"/>
          </a:lnRef>
          <a:fillRef idx="3">
            <a:schemeClr val="accent6"/>
          </a:fillRef>
          <a:effectRef idx="3">
            <a:schemeClr val="accent6"/>
          </a:effectRef>
          <a:fontRef idx="minor">
            <a:schemeClr val="lt1"/>
          </a:fontRef>
        </p:style>
        <p:txBody>
          <a:bodyPr/>
          <a:lstStyle/>
          <a:p>
            <a:r>
              <a:rPr lang="en-NZ" dirty="0" smtClean="0"/>
              <a:t>Problem-solution Essay- Part 1</a:t>
            </a:r>
            <a:endParaRPr lang="en-NZ" dirty="0"/>
          </a:p>
        </p:txBody>
      </p:sp>
      <p:sp>
        <p:nvSpPr>
          <p:cNvPr id="3" name="Subtitle 2"/>
          <p:cNvSpPr>
            <a:spLocks noGrp="1"/>
          </p:cNvSpPr>
          <p:nvPr>
            <p:ph type="subTitle" idx="1"/>
          </p:nvPr>
        </p:nvSpPr>
        <p:spPr>
          <a:xfrm>
            <a:off x="1371600" y="3886200"/>
            <a:ext cx="6400800" cy="685808"/>
          </a:xfrm>
        </p:spPr>
        <p:style>
          <a:lnRef idx="1">
            <a:schemeClr val="accent6"/>
          </a:lnRef>
          <a:fillRef idx="2">
            <a:schemeClr val="accent6"/>
          </a:fillRef>
          <a:effectRef idx="1">
            <a:schemeClr val="accent6"/>
          </a:effectRef>
          <a:fontRef idx="minor">
            <a:schemeClr val="dk1"/>
          </a:fontRef>
        </p:style>
        <p:txBody>
          <a:bodyPr/>
          <a:lstStyle/>
          <a:p>
            <a:r>
              <a:rPr lang="en-NZ" dirty="0" smtClean="0"/>
              <a:t>Unit 1</a:t>
            </a:r>
            <a:endParaRPr lang="en-NZ"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54032"/>
          </a:xfrm>
        </p:spPr>
        <p:style>
          <a:lnRef idx="2">
            <a:schemeClr val="accent4"/>
          </a:lnRef>
          <a:fillRef idx="1">
            <a:schemeClr val="lt1"/>
          </a:fillRef>
          <a:effectRef idx="0">
            <a:schemeClr val="accent4"/>
          </a:effectRef>
          <a:fontRef idx="minor">
            <a:schemeClr val="dk1"/>
          </a:fontRef>
        </p:style>
        <p:txBody>
          <a:bodyPr>
            <a:normAutofit fontScale="90000"/>
          </a:bodyPr>
          <a:lstStyle/>
          <a:p>
            <a:r>
              <a:rPr lang="en-US" b="1" dirty="0" smtClean="0"/>
              <a:t/>
            </a:r>
            <a:br>
              <a:rPr lang="en-US" b="1" dirty="0" smtClean="0"/>
            </a:br>
            <a:r>
              <a:rPr lang="en-US" b="1" dirty="0" smtClean="0"/>
              <a:t>Paragraph </a:t>
            </a:r>
            <a:r>
              <a:rPr lang="en-US" b="1" dirty="0"/>
              <a:t>2: Problems</a:t>
            </a:r>
            <a:r>
              <a:rPr lang="en-NZ" b="1" dirty="0"/>
              <a:t/>
            </a:r>
            <a:br>
              <a:rPr lang="en-NZ" b="1" dirty="0"/>
            </a:br>
            <a:endParaRPr lang="en-NZ" dirty="0"/>
          </a:p>
        </p:txBody>
      </p:sp>
      <p:graphicFrame>
        <p:nvGraphicFramePr>
          <p:cNvPr id="4" name="Content Placeholder 3"/>
          <p:cNvGraphicFramePr>
            <a:graphicFrameLocks noGrp="1"/>
          </p:cNvGraphicFramePr>
          <p:nvPr>
            <p:ph idx="1"/>
          </p:nvPr>
        </p:nvGraphicFramePr>
        <p:xfrm>
          <a:off x="571472" y="1071546"/>
          <a:ext cx="8072494" cy="5120640"/>
        </p:xfrm>
        <a:graphic>
          <a:graphicData uri="http://schemas.openxmlformats.org/drawingml/2006/table">
            <a:tbl>
              <a:tblPr/>
              <a:tblGrid>
                <a:gridCol w="2357454"/>
                <a:gridCol w="5715040"/>
              </a:tblGrid>
              <a:tr h="4857783">
                <a:tc>
                  <a:txBody>
                    <a:bodyPr/>
                    <a:lstStyle/>
                    <a:p>
                      <a:pPr>
                        <a:spcAft>
                          <a:spcPts val="0"/>
                        </a:spcAft>
                      </a:pPr>
                      <a:r>
                        <a:rPr lang="en-US" sz="2400" dirty="0">
                          <a:solidFill>
                            <a:srgbClr val="00B050"/>
                          </a:solidFill>
                          <a:latin typeface="+mj-lt"/>
                          <a:ea typeface="Times New Roman"/>
                          <a:cs typeface="Arial"/>
                        </a:rPr>
                        <a:t>Topic Sentence</a:t>
                      </a:r>
                      <a:endParaRPr lang="en-NZ" sz="2400" dirty="0">
                        <a:solidFill>
                          <a:srgbClr val="00B050"/>
                        </a:solidFill>
                        <a:latin typeface="+mj-lt"/>
                        <a:ea typeface="Times New Roman"/>
                        <a:cs typeface="Arial"/>
                      </a:endParaRPr>
                    </a:p>
                    <a:p>
                      <a:pPr>
                        <a:spcAft>
                          <a:spcPts val="0"/>
                        </a:spcAft>
                      </a:pPr>
                      <a:endParaRPr lang="en-US" sz="2400" dirty="0" smtClean="0">
                        <a:latin typeface="+mj-lt"/>
                        <a:ea typeface="Times New Roman"/>
                        <a:cs typeface="Arial"/>
                      </a:endParaRPr>
                    </a:p>
                    <a:p>
                      <a:pPr>
                        <a:spcAft>
                          <a:spcPts val="0"/>
                        </a:spcAft>
                      </a:pPr>
                      <a:endParaRPr lang="en-US" sz="2400" dirty="0" smtClean="0">
                        <a:latin typeface="+mj-lt"/>
                        <a:ea typeface="Times New Roman"/>
                        <a:cs typeface="Arial"/>
                      </a:endParaRPr>
                    </a:p>
                    <a:p>
                      <a:pPr>
                        <a:spcAft>
                          <a:spcPts val="0"/>
                        </a:spcAft>
                      </a:pPr>
                      <a:r>
                        <a:rPr lang="en-US" sz="2400" dirty="0" smtClean="0">
                          <a:solidFill>
                            <a:srgbClr val="D60093"/>
                          </a:solidFill>
                          <a:latin typeface="+mj-lt"/>
                          <a:ea typeface="Times New Roman"/>
                          <a:cs typeface="Arial"/>
                        </a:rPr>
                        <a:t>Medical </a:t>
                      </a:r>
                      <a:r>
                        <a:rPr lang="en-US" sz="2400" dirty="0">
                          <a:solidFill>
                            <a:srgbClr val="D60093"/>
                          </a:solidFill>
                          <a:latin typeface="+mj-lt"/>
                          <a:ea typeface="Times New Roman"/>
                          <a:cs typeface="Arial"/>
                        </a:rPr>
                        <a:t>effects</a:t>
                      </a:r>
                      <a:endParaRPr lang="en-NZ" sz="2400" dirty="0">
                        <a:solidFill>
                          <a:srgbClr val="D60093"/>
                        </a:solidFill>
                        <a:latin typeface="+mj-lt"/>
                        <a:ea typeface="Times New Roman"/>
                        <a:cs typeface="Arial"/>
                      </a:endParaRPr>
                    </a:p>
                    <a:p>
                      <a:pPr>
                        <a:spcAft>
                          <a:spcPts val="0"/>
                        </a:spcAft>
                      </a:pPr>
                      <a:endParaRPr lang="en-US" sz="2400" dirty="0" smtClean="0">
                        <a:latin typeface="+mj-lt"/>
                        <a:ea typeface="Times New Roman"/>
                        <a:cs typeface="Arial"/>
                      </a:endParaRPr>
                    </a:p>
                    <a:p>
                      <a:pPr>
                        <a:spcAft>
                          <a:spcPts val="0"/>
                        </a:spcAft>
                      </a:pPr>
                      <a:r>
                        <a:rPr lang="en-US" sz="2400" dirty="0" smtClean="0">
                          <a:solidFill>
                            <a:srgbClr val="FF9900"/>
                          </a:solidFill>
                          <a:latin typeface="+mj-lt"/>
                          <a:ea typeface="Times New Roman"/>
                          <a:cs typeface="Arial"/>
                        </a:rPr>
                        <a:t>Medical </a:t>
                      </a:r>
                      <a:r>
                        <a:rPr lang="en-US" sz="2400" dirty="0">
                          <a:solidFill>
                            <a:srgbClr val="FF9900"/>
                          </a:solidFill>
                          <a:latin typeface="+mj-lt"/>
                          <a:ea typeface="Times New Roman"/>
                          <a:cs typeface="Arial"/>
                        </a:rPr>
                        <a:t>Examples  1-2</a:t>
                      </a:r>
                      <a:endParaRPr lang="en-NZ" sz="2400" dirty="0">
                        <a:solidFill>
                          <a:srgbClr val="FF9900"/>
                        </a:solidFill>
                        <a:latin typeface="+mj-lt"/>
                        <a:ea typeface="Times New Roman"/>
                        <a:cs typeface="Arial"/>
                      </a:endParaRPr>
                    </a:p>
                    <a:p>
                      <a:pPr>
                        <a:spcAft>
                          <a:spcPts val="0"/>
                        </a:spcAft>
                      </a:pPr>
                      <a:endParaRPr lang="en-US" sz="2400" dirty="0" smtClean="0">
                        <a:latin typeface="+mj-lt"/>
                        <a:ea typeface="Times New Roman"/>
                        <a:cs typeface="Arial"/>
                      </a:endParaRPr>
                    </a:p>
                    <a:p>
                      <a:pPr>
                        <a:spcAft>
                          <a:spcPts val="0"/>
                        </a:spcAft>
                      </a:pPr>
                      <a:endParaRPr lang="en-US" sz="2400" dirty="0" smtClean="0">
                        <a:latin typeface="+mj-lt"/>
                        <a:ea typeface="Times New Roman"/>
                        <a:cs typeface="Arial"/>
                      </a:endParaRPr>
                    </a:p>
                    <a:p>
                      <a:pPr>
                        <a:spcAft>
                          <a:spcPts val="0"/>
                        </a:spcAft>
                      </a:pPr>
                      <a:r>
                        <a:rPr lang="en-US" sz="2400" dirty="0" smtClean="0">
                          <a:solidFill>
                            <a:srgbClr val="FF0000"/>
                          </a:solidFill>
                          <a:latin typeface="+mj-lt"/>
                          <a:ea typeface="Times New Roman"/>
                          <a:cs typeface="Arial"/>
                        </a:rPr>
                        <a:t>Crime</a:t>
                      </a:r>
                      <a:endParaRPr lang="en-NZ" sz="2400" dirty="0">
                        <a:solidFill>
                          <a:srgbClr val="FF0000"/>
                        </a:solidFill>
                        <a:latin typeface="+mj-lt"/>
                        <a:ea typeface="Times New Roman"/>
                        <a:cs typeface="Arial"/>
                      </a:endParaRPr>
                    </a:p>
                    <a:p>
                      <a:pPr>
                        <a:spcAft>
                          <a:spcPts val="0"/>
                        </a:spcAft>
                      </a:pPr>
                      <a:r>
                        <a:rPr lang="en-US" sz="2400" dirty="0">
                          <a:solidFill>
                            <a:srgbClr val="0000CC"/>
                          </a:solidFill>
                          <a:latin typeface="+mj-lt"/>
                          <a:ea typeface="Times New Roman"/>
                          <a:cs typeface="Arial"/>
                        </a:rPr>
                        <a:t>Crime Examples  1-2</a:t>
                      </a:r>
                      <a:endParaRPr lang="en-NZ" sz="2400" dirty="0">
                        <a:solidFill>
                          <a:srgbClr val="0000CC"/>
                        </a:solidFill>
                        <a:latin typeface="+mj-lt"/>
                        <a:ea typeface="Times New Roman"/>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2400" dirty="0">
                          <a:solidFill>
                            <a:srgbClr val="00B050"/>
                          </a:solidFill>
                          <a:latin typeface="+mj-lt"/>
                          <a:ea typeface="Times New Roman"/>
                          <a:cs typeface="Arial"/>
                        </a:rPr>
                        <a:t>Drug abuse causes multiple problems for countries and communities. </a:t>
                      </a:r>
                      <a:endParaRPr lang="en-NZ" sz="2400" dirty="0">
                        <a:solidFill>
                          <a:srgbClr val="00B050"/>
                        </a:solidFill>
                        <a:latin typeface="+mj-lt"/>
                        <a:ea typeface="Times New Roman"/>
                        <a:cs typeface="Arial"/>
                      </a:endParaRPr>
                    </a:p>
                    <a:p>
                      <a:pPr>
                        <a:spcAft>
                          <a:spcPts val="0"/>
                        </a:spcAft>
                      </a:pPr>
                      <a:endParaRPr lang="en-US" sz="2400" dirty="0" smtClean="0">
                        <a:latin typeface="+mj-lt"/>
                        <a:ea typeface="Times New Roman"/>
                        <a:cs typeface="Arial"/>
                      </a:endParaRPr>
                    </a:p>
                    <a:p>
                      <a:pPr>
                        <a:spcAft>
                          <a:spcPts val="0"/>
                        </a:spcAft>
                      </a:pPr>
                      <a:r>
                        <a:rPr lang="en-US" sz="2400" dirty="0" smtClean="0">
                          <a:solidFill>
                            <a:srgbClr val="D60093"/>
                          </a:solidFill>
                          <a:latin typeface="+mj-lt"/>
                          <a:ea typeface="Times New Roman"/>
                          <a:cs typeface="Arial"/>
                        </a:rPr>
                        <a:t>The </a:t>
                      </a:r>
                      <a:r>
                        <a:rPr lang="en-US" sz="2400" dirty="0">
                          <a:solidFill>
                            <a:srgbClr val="D60093"/>
                          </a:solidFill>
                          <a:latin typeface="+mj-lt"/>
                          <a:ea typeface="Times New Roman"/>
                          <a:cs typeface="Arial"/>
                        </a:rPr>
                        <a:t>medical and psychological effects are very obvious. </a:t>
                      </a:r>
                      <a:endParaRPr lang="en-NZ" sz="2400" dirty="0">
                        <a:solidFill>
                          <a:srgbClr val="D60093"/>
                        </a:solidFill>
                        <a:latin typeface="+mj-lt"/>
                        <a:ea typeface="Times New Roman"/>
                        <a:cs typeface="Arial"/>
                      </a:endParaRPr>
                    </a:p>
                    <a:p>
                      <a:pPr>
                        <a:spcAft>
                          <a:spcPts val="0"/>
                        </a:spcAft>
                      </a:pPr>
                      <a:r>
                        <a:rPr lang="en-US" sz="2400" dirty="0">
                          <a:solidFill>
                            <a:srgbClr val="FF9900"/>
                          </a:solidFill>
                          <a:latin typeface="+mj-lt"/>
                          <a:ea typeface="Times New Roman"/>
                          <a:cs typeface="Arial"/>
                        </a:rPr>
                        <a:t>Addicts cannot function as normal members of society. They neglect or abuse their families, and eventually require expensive treatment or hospitalization.</a:t>
                      </a:r>
                      <a:endParaRPr lang="en-NZ" sz="2400" dirty="0">
                        <a:solidFill>
                          <a:srgbClr val="FF9900"/>
                        </a:solidFill>
                        <a:latin typeface="+mj-lt"/>
                        <a:ea typeface="Times New Roman"/>
                        <a:cs typeface="Arial"/>
                      </a:endParaRPr>
                    </a:p>
                    <a:p>
                      <a:pPr>
                        <a:spcAft>
                          <a:spcPts val="0"/>
                        </a:spcAft>
                      </a:pPr>
                      <a:r>
                        <a:rPr lang="en-US" sz="2400" dirty="0">
                          <a:solidFill>
                            <a:srgbClr val="FF0000"/>
                          </a:solidFill>
                          <a:latin typeface="+mj-lt"/>
                          <a:ea typeface="Times New Roman"/>
                          <a:cs typeface="Arial"/>
                        </a:rPr>
                        <a:t>The second effect is on crime. </a:t>
                      </a:r>
                      <a:endParaRPr lang="en-NZ" sz="2400" dirty="0">
                        <a:solidFill>
                          <a:srgbClr val="FF0000"/>
                        </a:solidFill>
                        <a:latin typeface="+mj-lt"/>
                        <a:ea typeface="Times New Roman"/>
                        <a:cs typeface="Arial"/>
                      </a:endParaRPr>
                    </a:p>
                    <a:p>
                      <a:pPr>
                        <a:spcAft>
                          <a:spcPts val="0"/>
                        </a:spcAft>
                      </a:pPr>
                      <a:r>
                        <a:rPr lang="en-US" sz="2400" dirty="0">
                          <a:solidFill>
                            <a:srgbClr val="0000CC"/>
                          </a:solidFill>
                          <a:latin typeface="+mj-lt"/>
                          <a:ea typeface="Times New Roman"/>
                          <a:cs typeface="Arial"/>
                        </a:rPr>
                        <a:t>Huge police resources are needed to fight smuggling and dealing. Criminal gangs and mafia underworlds develop with the money from drugs. </a:t>
                      </a:r>
                      <a:endParaRPr lang="en-NZ" sz="2400" dirty="0">
                        <a:solidFill>
                          <a:srgbClr val="0000CC"/>
                        </a:solidFill>
                        <a:latin typeface="+mj-lt"/>
                        <a:ea typeface="Times New Roman"/>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25470"/>
          </a:xfrm>
        </p:spPr>
        <p:style>
          <a:lnRef idx="1">
            <a:schemeClr val="accent5"/>
          </a:lnRef>
          <a:fillRef idx="2">
            <a:schemeClr val="accent5"/>
          </a:fillRef>
          <a:effectRef idx="1">
            <a:schemeClr val="accent5"/>
          </a:effectRef>
          <a:fontRef idx="minor">
            <a:schemeClr val="dk1"/>
          </a:fontRef>
        </p:style>
        <p:txBody>
          <a:bodyPr>
            <a:normAutofit fontScale="90000"/>
          </a:bodyPr>
          <a:lstStyle/>
          <a:p>
            <a:r>
              <a:rPr lang="en-US" b="1" dirty="0" smtClean="0"/>
              <a:t/>
            </a:r>
            <a:br>
              <a:rPr lang="en-US" b="1" dirty="0" smtClean="0"/>
            </a:br>
            <a:r>
              <a:rPr lang="en-US" b="1" dirty="0" smtClean="0"/>
              <a:t>Paragraph </a:t>
            </a:r>
            <a:r>
              <a:rPr lang="en-US" b="1" dirty="0"/>
              <a:t>3: Solutions</a:t>
            </a:r>
            <a:r>
              <a:rPr lang="en-NZ" b="1" dirty="0"/>
              <a:t/>
            </a:r>
            <a:br>
              <a:rPr lang="en-NZ" b="1" dirty="0"/>
            </a:br>
            <a:endParaRPr lang="en-NZ" dirty="0"/>
          </a:p>
        </p:txBody>
      </p:sp>
      <p:graphicFrame>
        <p:nvGraphicFramePr>
          <p:cNvPr id="4" name="Content Placeholder 3"/>
          <p:cNvGraphicFramePr>
            <a:graphicFrameLocks noGrp="1"/>
          </p:cNvGraphicFramePr>
          <p:nvPr>
            <p:ph idx="1"/>
          </p:nvPr>
        </p:nvGraphicFramePr>
        <p:xfrm>
          <a:off x="571472" y="1214422"/>
          <a:ext cx="7929618" cy="4929221"/>
        </p:xfrm>
        <a:graphic>
          <a:graphicData uri="http://schemas.openxmlformats.org/drawingml/2006/table">
            <a:tbl>
              <a:tblPr>
                <a:tableStyleId>{35758FB7-9AC5-4552-8A53-C91805E547FA}</a:tableStyleId>
              </a:tblPr>
              <a:tblGrid>
                <a:gridCol w="2143140"/>
                <a:gridCol w="5786478"/>
              </a:tblGrid>
              <a:tr h="4929221">
                <a:tc>
                  <a:txBody>
                    <a:bodyPr/>
                    <a:lstStyle/>
                    <a:p>
                      <a:pPr>
                        <a:spcAft>
                          <a:spcPts val="0"/>
                        </a:spcAft>
                      </a:pPr>
                      <a:r>
                        <a:rPr lang="en-US" sz="2000" dirty="0"/>
                        <a:t>Topic Sentence</a:t>
                      </a:r>
                      <a:endParaRPr lang="en-NZ" sz="2000" dirty="0"/>
                    </a:p>
                    <a:p>
                      <a:pPr>
                        <a:spcAft>
                          <a:spcPts val="0"/>
                        </a:spcAft>
                      </a:pPr>
                      <a:endParaRPr lang="en-US" sz="2000" dirty="0" smtClean="0"/>
                    </a:p>
                    <a:p>
                      <a:pPr>
                        <a:spcAft>
                          <a:spcPts val="0"/>
                        </a:spcAft>
                      </a:pPr>
                      <a:r>
                        <a:rPr lang="en-US" sz="2000" dirty="0" smtClean="0"/>
                        <a:t>Education</a:t>
                      </a:r>
                      <a:endParaRPr lang="en-NZ" sz="2000" dirty="0"/>
                    </a:p>
                    <a:p>
                      <a:pPr>
                        <a:spcAft>
                          <a:spcPts val="0"/>
                        </a:spcAft>
                      </a:pPr>
                      <a:endParaRPr lang="en-US" sz="2000" dirty="0" smtClean="0"/>
                    </a:p>
                    <a:p>
                      <a:pPr>
                        <a:spcAft>
                          <a:spcPts val="0"/>
                        </a:spcAft>
                      </a:pPr>
                      <a:r>
                        <a:rPr lang="en-US" sz="2000" dirty="0" smtClean="0"/>
                        <a:t>Education </a:t>
                      </a:r>
                      <a:r>
                        <a:rPr lang="en-US" sz="2000" dirty="0"/>
                        <a:t>Examples  1-2</a:t>
                      </a:r>
                      <a:endParaRPr lang="en-NZ" sz="2000" dirty="0"/>
                    </a:p>
                    <a:p>
                      <a:pPr>
                        <a:spcAft>
                          <a:spcPts val="0"/>
                        </a:spcAft>
                      </a:pPr>
                      <a:endParaRPr lang="en-US" sz="2000" dirty="0" smtClean="0"/>
                    </a:p>
                    <a:p>
                      <a:pPr>
                        <a:spcAft>
                          <a:spcPts val="0"/>
                        </a:spcAft>
                      </a:pPr>
                      <a:r>
                        <a:rPr lang="en-US" sz="2000" dirty="0" smtClean="0"/>
                        <a:t>Police</a:t>
                      </a:r>
                      <a:endParaRPr lang="en-NZ" sz="2000" dirty="0"/>
                    </a:p>
                    <a:p>
                      <a:pPr>
                        <a:spcAft>
                          <a:spcPts val="0"/>
                        </a:spcAft>
                      </a:pPr>
                      <a:r>
                        <a:rPr lang="en-US" sz="2000" dirty="0" smtClean="0"/>
                        <a:t>Example </a:t>
                      </a:r>
                      <a:r>
                        <a:rPr lang="en-US" sz="2000" dirty="0"/>
                        <a:t>1</a:t>
                      </a:r>
                      <a:endParaRPr lang="en-NZ" sz="2000" dirty="0"/>
                    </a:p>
                    <a:p>
                      <a:pPr>
                        <a:spcAft>
                          <a:spcPts val="0"/>
                        </a:spcAft>
                      </a:pPr>
                      <a:endParaRPr lang="en-US" sz="2000" dirty="0" smtClean="0"/>
                    </a:p>
                    <a:p>
                      <a:pPr>
                        <a:spcAft>
                          <a:spcPts val="0"/>
                        </a:spcAft>
                      </a:pPr>
                      <a:r>
                        <a:rPr lang="en-US" sz="2000" dirty="0" smtClean="0"/>
                        <a:t>User </a:t>
                      </a:r>
                      <a:endParaRPr lang="en-NZ" sz="2000" dirty="0"/>
                    </a:p>
                    <a:p>
                      <a:pPr>
                        <a:spcAft>
                          <a:spcPts val="0"/>
                        </a:spcAft>
                      </a:pPr>
                      <a:r>
                        <a:rPr lang="en-US" sz="2000" dirty="0" smtClean="0"/>
                        <a:t>User </a:t>
                      </a:r>
                      <a:r>
                        <a:rPr lang="en-US" sz="2000" dirty="0"/>
                        <a:t>example 1</a:t>
                      </a:r>
                      <a:endParaRPr lang="en-NZ" sz="2000" dirty="0"/>
                    </a:p>
                    <a:p>
                      <a:pPr>
                        <a:spcAft>
                          <a:spcPts val="0"/>
                        </a:spcAft>
                      </a:pPr>
                      <a:endParaRPr lang="en-US" sz="2000" dirty="0" smtClean="0"/>
                    </a:p>
                    <a:p>
                      <a:pPr>
                        <a:spcAft>
                          <a:spcPts val="0"/>
                        </a:spcAft>
                      </a:pPr>
                      <a:r>
                        <a:rPr lang="en-US" sz="2000" dirty="0" smtClean="0"/>
                        <a:t>Example </a:t>
                      </a:r>
                      <a:r>
                        <a:rPr lang="en-US" sz="2000" dirty="0"/>
                        <a:t>2</a:t>
                      </a:r>
                      <a:endParaRPr lang="en-NZ" sz="2000" dirty="0">
                        <a:latin typeface="+mj-lt"/>
                        <a:ea typeface="Times New Roman"/>
                        <a:cs typeface="Arial"/>
                      </a:endParaRPr>
                    </a:p>
                  </a:txBody>
                  <a:tcPr marL="68580" marR="68580" marT="0" marB="0"/>
                </a:tc>
                <a:tc>
                  <a:txBody>
                    <a:bodyPr/>
                    <a:lstStyle/>
                    <a:p>
                      <a:pPr>
                        <a:spcAft>
                          <a:spcPts val="0"/>
                        </a:spcAft>
                      </a:pPr>
                      <a:r>
                        <a:rPr lang="en-US" sz="2000" dirty="0"/>
                        <a:t>However, the menace of drugs can be fought.. </a:t>
                      </a:r>
                      <a:endParaRPr lang="en-NZ" sz="2000" dirty="0"/>
                    </a:p>
                    <a:p>
                      <a:pPr>
                        <a:spcAft>
                          <a:spcPts val="0"/>
                        </a:spcAft>
                      </a:pPr>
                      <a:r>
                        <a:rPr lang="en-US" sz="2000" dirty="0"/>
                        <a:t>Education is the first battle. </a:t>
                      </a:r>
                      <a:endParaRPr lang="en-NZ" sz="2000" dirty="0"/>
                    </a:p>
                    <a:p>
                      <a:pPr>
                        <a:spcAft>
                          <a:spcPts val="0"/>
                        </a:spcAft>
                      </a:pPr>
                      <a:r>
                        <a:rPr lang="en-US" sz="2000" dirty="0"/>
                        <a:t>Children need to be told at home and in school about drugs. </a:t>
                      </a:r>
                      <a:endParaRPr lang="en-US" sz="2000" dirty="0" smtClean="0"/>
                    </a:p>
                    <a:p>
                      <a:pPr>
                        <a:spcAft>
                          <a:spcPts val="0"/>
                        </a:spcAft>
                      </a:pPr>
                      <a:r>
                        <a:rPr lang="en-US" sz="2000" dirty="0" smtClean="0"/>
                        <a:t>People </a:t>
                      </a:r>
                      <a:r>
                        <a:rPr lang="en-US" sz="2000" dirty="0"/>
                        <a:t>need to be aware of the effects so that they can make avoid this problem</a:t>
                      </a:r>
                      <a:endParaRPr lang="en-NZ" sz="2000" dirty="0"/>
                    </a:p>
                    <a:p>
                      <a:pPr>
                        <a:spcAft>
                          <a:spcPts val="0"/>
                        </a:spcAft>
                      </a:pPr>
                      <a:endParaRPr lang="en-US" sz="2000" dirty="0" smtClean="0"/>
                    </a:p>
                    <a:p>
                      <a:pPr>
                        <a:spcAft>
                          <a:spcPts val="0"/>
                        </a:spcAft>
                      </a:pPr>
                      <a:r>
                        <a:rPr lang="en-US" sz="2000" dirty="0" smtClean="0"/>
                        <a:t>A </a:t>
                      </a:r>
                      <a:r>
                        <a:rPr lang="en-US" sz="2000" dirty="0"/>
                        <a:t>second approach is to increase police manpower and powers to stop dealers and to enforce the law. </a:t>
                      </a:r>
                      <a:endParaRPr lang="en-NZ" sz="2000" dirty="0"/>
                    </a:p>
                    <a:p>
                      <a:pPr>
                        <a:spcAft>
                          <a:spcPts val="0"/>
                        </a:spcAft>
                      </a:pPr>
                      <a:endParaRPr lang="en-US" sz="2000" dirty="0" smtClean="0"/>
                    </a:p>
                    <a:p>
                      <a:pPr>
                        <a:spcAft>
                          <a:spcPts val="0"/>
                        </a:spcAft>
                      </a:pPr>
                      <a:r>
                        <a:rPr lang="en-US" sz="2000" dirty="0" smtClean="0"/>
                        <a:t>However </a:t>
                      </a:r>
                      <a:r>
                        <a:rPr lang="en-US" sz="2000" dirty="0"/>
                        <a:t>the main target should be the user. </a:t>
                      </a:r>
                      <a:endParaRPr lang="en-NZ" sz="2000" dirty="0"/>
                    </a:p>
                    <a:p>
                      <a:pPr>
                        <a:spcAft>
                          <a:spcPts val="0"/>
                        </a:spcAft>
                      </a:pPr>
                      <a:r>
                        <a:rPr lang="en-US" sz="2000" dirty="0"/>
                        <a:t>Families and counselors need to talk to children and people at risk. </a:t>
                      </a:r>
                      <a:endParaRPr lang="en-US" sz="2000" dirty="0" smtClean="0"/>
                    </a:p>
                    <a:p>
                      <a:pPr>
                        <a:spcAft>
                          <a:spcPts val="0"/>
                        </a:spcAft>
                      </a:pPr>
                      <a:r>
                        <a:rPr lang="en-US" sz="2000" dirty="0" smtClean="0"/>
                        <a:t>Parents </a:t>
                      </a:r>
                      <a:r>
                        <a:rPr lang="en-US" sz="2000" dirty="0"/>
                        <a:t>need to look at their children and help them to become responsible. </a:t>
                      </a:r>
                      <a:endParaRPr lang="en-US" sz="2000" dirty="0" smtClean="0"/>
                    </a:p>
                    <a:p>
                      <a:pPr>
                        <a:spcAft>
                          <a:spcPts val="0"/>
                        </a:spcAft>
                      </a:pPr>
                      <a:r>
                        <a:rPr lang="en-US" sz="2000" dirty="0" smtClean="0"/>
                        <a:t>Jobs </a:t>
                      </a:r>
                      <a:r>
                        <a:rPr lang="en-US" sz="2000" dirty="0"/>
                        <a:t>are needed to give people a role in society.</a:t>
                      </a:r>
                      <a:endParaRPr lang="en-NZ" sz="2000" dirty="0">
                        <a:latin typeface="+mj-lt"/>
                        <a:ea typeface="Times New Roman"/>
                        <a:cs typeface="Arial"/>
                      </a:endParaRPr>
                    </a:p>
                  </a:txBody>
                  <a:tcPr marL="68580" marR="68580" marT="0" marB="0"/>
                </a:tc>
              </a:tr>
            </a:tbl>
          </a:graphicData>
        </a:graphic>
      </p:graphicFrame>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1">
            <a:schemeClr val="accent4"/>
          </a:lnRef>
          <a:fillRef idx="2">
            <a:schemeClr val="accent4"/>
          </a:fillRef>
          <a:effectRef idx="1">
            <a:schemeClr val="accent4"/>
          </a:effectRef>
          <a:fontRef idx="minor">
            <a:schemeClr val="dk1"/>
          </a:fontRef>
        </p:style>
        <p:txBody>
          <a:bodyPr>
            <a:normAutofit/>
          </a:bodyPr>
          <a:lstStyle/>
          <a:p>
            <a:r>
              <a:rPr lang="en-US" b="1" dirty="0" smtClean="0"/>
              <a:t>Conclusion</a:t>
            </a:r>
            <a:endParaRPr lang="en-NZ" dirty="0"/>
          </a:p>
        </p:txBody>
      </p:sp>
      <p:graphicFrame>
        <p:nvGraphicFramePr>
          <p:cNvPr id="4" name="Content Placeholder 3"/>
          <p:cNvGraphicFramePr>
            <a:graphicFrameLocks noGrp="1"/>
          </p:cNvGraphicFramePr>
          <p:nvPr>
            <p:ph idx="1"/>
          </p:nvPr>
        </p:nvGraphicFramePr>
        <p:xfrm>
          <a:off x="714348" y="1857364"/>
          <a:ext cx="7929618" cy="3694922"/>
        </p:xfrm>
        <a:graphic>
          <a:graphicData uri="http://schemas.openxmlformats.org/drawingml/2006/table">
            <a:tbl>
              <a:tblPr>
                <a:tableStyleId>{775DCB02-9BB8-47FD-8907-85C794F793BA}</a:tableStyleId>
              </a:tblPr>
              <a:tblGrid>
                <a:gridCol w="2071702"/>
                <a:gridCol w="5857916"/>
              </a:tblGrid>
              <a:tr h="3694922">
                <a:tc>
                  <a:txBody>
                    <a:bodyPr/>
                    <a:lstStyle/>
                    <a:p>
                      <a:pPr>
                        <a:spcAft>
                          <a:spcPts val="0"/>
                        </a:spcAft>
                      </a:pPr>
                      <a:r>
                        <a:rPr lang="en-US" sz="2000" dirty="0"/>
                        <a:t>Topic Sentence</a:t>
                      </a:r>
                      <a:endParaRPr lang="en-NZ" sz="2000" dirty="0"/>
                    </a:p>
                    <a:p>
                      <a:pPr>
                        <a:spcAft>
                          <a:spcPts val="0"/>
                        </a:spcAft>
                      </a:pPr>
                      <a:endParaRPr lang="en-US" sz="2000" dirty="0" smtClean="0"/>
                    </a:p>
                    <a:p>
                      <a:pPr>
                        <a:spcAft>
                          <a:spcPts val="0"/>
                        </a:spcAft>
                      </a:pPr>
                      <a:r>
                        <a:rPr lang="en-US" sz="2000" dirty="0" smtClean="0"/>
                        <a:t>Summary </a:t>
                      </a:r>
                      <a:r>
                        <a:rPr lang="en-US" sz="2000" dirty="0"/>
                        <a:t>of essay: problem:</a:t>
                      </a:r>
                      <a:endParaRPr lang="en-NZ" sz="2000" dirty="0"/>
                    </a:p>
                    <a:p>
                      <a:pPr>
                        <a:spcAft>
                          <a:spcPts val="0"/>
                        </a:spcAft>
                      </a:pPr>
                      <a:r>
                        <a:rPr lang="en-US" sz="2000" dirty="0"/>
                        <a:t>solution</a:t>
                      </a:r>
                      <a:endParaRPr lang="en-NZ" sz="2000" dirty="0"/>
                    </a:p>
                    <a:p>
                      <a:pPr>
                        <a:spcAft>
                          <a:spcPts val="0"/>
                        </a:spcAft>
                      </a:pPr>
                      <a:endParaRPr lang="en-US" sz="2000" dirty="0" smtClean="0"/>
                    </a:p>
                    <a:p>
                      <a:pPr>
                        <a:spcAft>
                          <a:spcPts val="0"/>
                        </a:spcAft>
                      </a:pPr>
                      <a:r>
                        <a:rPr lang="en-US" sz="2000" dirty="0" smtClean="0"/>
                        <a:t>Future </a:t>
                      </a:r>
                      <a:r>
                        <a:rPr lang="en-US" sz="2000" dirty="0"/>
                        <a:t>statement</a:t>
                      </a:r>
                      <a:endParaRPr lang="en-NZ" sz="2000" dirty="0">
                        <a:latin typeface="+mj-lt"/>
                        <a:ea typeface="Times New Roman"/>
                        <a:cs typeface="Arial"/>
                      </a:endParaRPr>
                    </a:p>
                  </a:txBody>
                  <a:tcPr marL="68580" marR="68580" marT="0" marB="0"/>
                </a:tc>
                <a:tc>
                  <a:txBody>
                    <a:bodyPr/>
                    <a:lstStyle/>
                    <a:p>
                      <a:pPr>
                        <a:spcAft>
                          <a:spcPts val="0"/>
                        </a:spcAft>
                      </a:pPr>
                      <a:r>
                        <a:rPr lang="en-US" sz="2000" dirty="0"/>
                        <a:t>In conclusion, </a:t>
                      </a:r>
                      <a:endParaRPr lang="en-NZ" sz="2000" dirty="0"/>
                    </a:p>
                    <a:p>
                      <a:pPr>
                        <a:spcAft>
                          <a:spcPts val="0"/>
                        </a:spcAft>
                      </a:pPr>
                      <a:endParaRPr lang="en-US" sz="2000" dirty="0" smtClean="0"/>
                    </a:p>
                    <a:p>
                      <a:pPr>
                        <a:spcAft>
                          <a:spcPts val="0"/>
                        </a:spcAft>
                      </a:pPr>
                      <a:r>
                        <a:rPr lang="en-US" sz="2000" dirty="0" smtClean="0"/>
                        <a:t>although </a:t>
                      </a:r>
                      <a:r>
                        <a:rPr lang="en-US" sz="2000" dirty="0"/>
                        <a:t>the problem of drugs may seem impossible to eliminate, there are concrete steps that can be taken to weaken the hold of drugs on society. </a:t>
                      </a:r>
                      <a:endParaRPr lang="en-NZ" sz="2000" dirty="0"/>
                    </a:p>
                    <a:p>
                      <a:pPr>
                        <a:spcAft>
                          <a:spcPts val="0"/>
                        </a:spcAft>
                      </a:pPr>
                      <a:endParaRPr lang="en-US" sz="2000" dirty="0" smtClean="0"/>
                    </a:p>
                    <a:p>
                      <a:pPr>
                        <a:spcAft>
                          <a:spcPts val="0"/>
                        </a:spcAft>
                      </a:pPr>
                      <a:r>
                        <a:rPr lang="en-US" sz="2000" dirty="0" smtClean="0"/>
                        <a:t>The </a:t>
                      </a:r>
                      <a:r>
                        <a:rPr lang="en-US" sz="2000" dirty="0"/>
                        <a:t>danger from drugs is too great to ignore.</a:t>
                      </a:r>
                      <a:endParaRPr lang="en-NZ" sz="2000" dirty="0">
                        <a:latin typeface="+mj-lt"/>
                        <a:ea typeface="Times New Roman"/>
                        <a:cs typeface="Arial"/>
                      </a:endParaRPr>
                    </a:p>
                  </a:txBody>
                  <a:tcPr marL="68580" marR="68580" marT="0" marB="0"/>
                </a:tc>
              </a:tr>
            </a:tbl>
          </a:graphicData>
        </a:graphic>
      </p:graphicFrame>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25470"/>
          </a:xfrm>
        </p:spPr>
        <p:style>
          <a:lnRef idx="1">
            <a:schemeClr val="accent3"/>
          </a:lnRef>
          <a:fillRef idx="2">
            <a:schemeClr val="accent3"/>
          </a:fillRef>
          <a:effectRef idx="1">
            <a:schemeClr val="accent3"/>
          </a:effectRef>
          <a:fontRef idx="minor">
            <a:schemeClr val="dk1"/>
          </a:fontRef>
        </p:style>
        <p:txBody>
          <a:bodyPr>
            <a:normAutofit fontScale="90000"/>
          </a:bodyPr>
          <a:lstStyle/>
          <a:p>
            <a:r>
              <a:rPr lang="en-US" b="1" dirty="0" smtClean="0"/>
              <a:t/>
            </a:r>
            <a:br>
              <a:rPr lang="en-US" b="1" dirty="0" smtClean="0"/>
            </a:br>
            <a:r>
              <a:rPr lang="en-US" b="1" dirty="0" smtClean="0"/>
              <a:t>Final </a:t>
            </a:r>
            <a:r>
              <a:rPr lang="en-US" b="1" dirty="0"/>
              <a:t>Essay</a:t>
            </a:r>
            <a:r>
              <a:rPr lang="en-NZ" b="1" dirty="0"/>
              <a:t/>
            </a:r>
            <a:br>
              <a:rPr lang="en-NZ" b="1" dirty="0"/>
            </a:br>
            <a:endParaRPr lang="en-NZ" dirty="0"/>
          </a:p>
        </p:txBody>
      </p:sp>
      <p:sp>
        <p:nvSpPr>
          <p:cNvPr id="3" name="Content Placeholder 2"/>
          <p:cNvSpPr>
            <a:spLocks noGrp="1"/>
          </p:cNvSpPr>
          <p:nvPr>
            <p:ph idx="1"/>
          </p:nvPr>
        </p:nvSpPr>
        <p:spPr>
          <a:xfrm>
            <a:off x="457200" y="1142984"/>
            <a:ext cx="8229600" cy="5214974"/>
          </a:xfrm>
        </p:spPr>
        <p:style>
          <a:lnRef idx="2">
            <a:schemeClr val="accent3">
              <a:shade val="50000"/>
            </a:schemeClr>
          </a:lnRef>
          <a:fillRef idx="1">
            <a:schemeClr val="accent3"/>
          </a:fillRef>
          <a:effectRef idx="0">
            <a:schemeClr val="accent3"/>
          </a:effectRef>
          <a:fontRef idx="minor">
            <a:schemeClr val="lt1"/>
          </a:fontRef>
        </p:style>
        <p:txBody>
          <a:bodyPr>
            <a:noAutofit/>
          </a:bodyPr>
          <a:lstStyle/>
          <a:p>
            <a:pPr>
              <a:buNone/>
            </a:pPr>
            <a:r>
              <a:rPr lang="en-US" sz="1500" dirty="0" smtClean="0"/>
              <a:t>	Drug </a:t>
            </a:r>
            <a:r>
              <a:rPr lang="en-US" sz="1500" dirty="0"/>
              <a:t>abuse is rife in many countries. Billions of dollars are spent internationally preventing drug use, treating addicts, and fighting drug-related crime.  Although drugs threaten many societies, their effects can also be combated successfully. This essay looks at some of the effects of drug use on society, and suggests some solutions to the problem.</a:t>
            </a:r>
            <a:endParaRPr lang="en-NZ" sz="1500" dirty="0"/>
          </a:p>
          <a:p>
            <a:pPr>
              <a:buNone/>
            </a:pPr>
            <a:r>
              <a:rPr lang="en-US" sz="1500" dirty="0"/>
              <a:t> </a:t>
            </a:r>
            <a:endParaRPr lang="en-NZ" sz="1500" dirty="0"/>
          </a:p>
          <a:p>
            <a:pPr>
              <a:buNone/>
            </a:pPr>
            <a:r>
              <a:rPr lang="en-US" sz="1500" dirty="0" smtClean="0"/>
              <a:t>	Drug </a:t>
            </a:r>
            <a:r>
              <a:rPr lang="en-US" sz="1500" dirty="0"/>
              <a:t>abuse causes multiple problems for countries and communities.  The medical and psychological effects are very obvious.  Addicts cannot function as normal members of society. They neglect or abuse their families, and eventually require expensive treatment or hospitalization. The second effect is on crime.  Huge police resources are needed to fight smuggling and dealing. Criminal gangs and mafia underworlds develop with the money from drugs.</a:t>
            </a:r>
            <a:endParaRPr lang="en-NZ" sz="1500" dirty="0"/>
          </a:p>
          <a:p>
            <a:pPr>
              <a:buNone/>
            </a:pPr>
            <a:r>
              <a:rPr lang="en-US" sz="1500" dirty="0"/>
              <a:t> </a:t>
            </a:r>
            <a:endParaRPr lang="en-NZ" sz="1500" dirty="0"/>
          </a:p>
          <a:p>
            <a:pPr>
              <a:buNone/>
            </a:pPr>
            <a:r>
              <a:rPr lang="en-US" sz="1500" dirty="0" smtClean="0"/>
              <a:t>	Despite </a:t>
            </a:r>
            <a:r>
              <a:rPr lang="en-US" sz="1500" dirty="0"/>
              <a:t>these problems, the menace of drugs can be fought. Education is the first battle. Children need to be told at home and in school about drugs. People need to be aware of the effects so that they can make avoid this problem. A second approach is to increase police manpower and powers to stop dealers and to enforce the law. However the main target should be the user. Families and counselors need to talk to children and people at risk. Parents need to look at their children and help them to Jobs are needed to give people a role in society.</a:t>
            </a:r>
            <a:endParaRPr lang="en-NZ" sz="1500" dirty="0"/>
          </a:p>
          <a:p>
            <a:pPr>
              <a:buNone/>
            </a:pPr>
            <a:r>
              <a:rPr lang="en-US" sz="1500" dirty="0"/>
              <a:t> </a:t>
            </a:r>
            <a:endParaRPr lang="en-NZ" sz="1500" dirty="0"/>
          </a:p>
          <a:p>
            <a:pPr>
              <a:buNone/>
            </a:pPr>
            <a:r>
              <a:rPr lang="en-US" sz="1500" dirty="0" smtClean="0"/>
              <a:t>	In </a:t>
            </a:r>
            <a:r>
              <a:rPr lang="en-US" sz="1500" dirty="0"/>
              <a:t>conclusion, although the problem of drugs may seem impossible to eliminate, there are concrete steps that can be taken to weaken the hold of drugs on society. The danger from drugs is too great to ignore.</a:t>
            </a:r>
            <a:endParaRPr lang="en-NZ" sz="1500" dirty="0"/>
          </a:p>
          <a:p>
            <a:pPr>
              <a:buNone/>
            </a:pPr>
            <a:r>
              <a:rPr lang="en-US" sz="1500" dirty="0"/>
              <a:t> </a:t>
            </a:r>
            <a:endParaRPr lang="en-NZ" sz="1500" dirty="0"/>
          </a:p>
          <a:p>
            <a:pPr>
              <a:buNone/>
            </a:pPr>
            <a:r>
              <a:rPr lang="en-US" sz="1500" dirty="0"/>
              <a:t> </a:t>
            </a:r>
            <a:endParaRPr lang="en-NZ" sz="1500" dirty="0"/>
          </a:p>
          <a:p>
            <a:pPr>
              <a:buNone/>
            </a:pPr>
            <a:endParaRPr lang="en-NZ" sz="1500"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style>
          <a:lnRef idx="0">
            <a:schemeClr val="accent6"/>
          </a:lnRef>
          <a:fillRef idx="3">
            <a:schemeClr val="accent6"/>
          </a:fillRef>
          <a:effectRef idx="3">
            <a:schemeClr val="accent6"/>
          </a:effectRef>
          <a:fontRef idx="minor">
            <a:schemeClr val="lt1"/>
          </a:fontRef>
        </p:style>
        <p:txBody>
          <a:bodyPr/>
          <a:lstStyle/>
          <a:p>
            <a:pPr>
              <a:buNone/>
            </a:pPr>
            <a:r>
              <a:rPr lang="en-NZ" dirty="0" smtClean="0"/>
              <a:t>Adopted from: </a:t>
            </a:r>
          </a:p>
          <a:p>
            <a:pPr>
              <a:buNone/>
            </a:pPr>
            <a:r>
              <a:rPr lang="en-NZ" dirty="0" smtClean="0">
                <a:hlinkClick r:id="rId2"/>
              </a:rPr>
              <a:t>http://www.writefix.com/writing/problem/index.htm</a:t>
            </a:r>
            <a:r>
              <a:rPr lang="en-NZ" dirty="0" smtClean="0"/>
              <a:t>     </a:t>
            </a:r>
          </a:p>
          <a:p>
            <a:endParaRPr lang="en-NZ"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1">
            <a:schemeClr val="accent6"/>
          </a:lnRef>
          <a:fillRef idx="3">
            <a:schemeClr val="accent6"/>
          </a:fillRef>
          <a:effectRef idx="2">
            <a:schemeClr val="accent6"/>
          </a:effectRef>
          <a:fontRef idx="minor">
            <a:schemeClr val="lt1"/>
          </a:fontRef>
        </p:style>
        <p:txBody>
          <a:bodyPr>
            <a:normAutofit/>
          </a:bodyPr>
          <a:lstStyle/>
          <a:p>
            <a:r>
              <a:rPr lang="en-US" b="1" dirty="0" smtClean="0"/>
              <a:t>Topic</a:t>
            </a:r>
            <a:endParaRPr lang="en-NZ" dirty="0"/>
          </a:p>
        </p:txBody>
      </p:sp>
      <p:sp>
        <p:nvSpPr>
          <p:cNvPr id="3" name="Content Placeholder 2"/>
          <p:cNvSpPr>
            <a:spLocks noGrp="1"/>
          </p:cNvSpPr>
          <p:nvPr>
            <p:ph idx="1"/>
          </p:nvPr>
        </p:nvSpPr>
        <p:spPr/>
        <p:style>
          <a:lnRef idx="0">
            <a:schemeClr val="accent6"/>
          </a:lnRef>
          <a:fillRef idx="3">
            <a:schemeClr val="accent6"/>
          </a:fillRef>
          <a:effectRef idx="3">
            <a:schemeClr val="accent6"/>
          </a:effectRef>
          <a:fontRef idx="minor">
            <a:schemeClr val="lt1"/>
          </a:fontRef>
        </p:style>
        <p:txBody>
          <a:bodyPr/>
          <a:lstStyle/>
          <a:p>
            <a:pPr algn="ctr">
              <a:buNone/>
            </a:pPr>
            <a:r>
              <a:rPr lang="en-US" dirty="0"/>
              <a:t>Write 250 words on the following topic</a:t>
            </a:r>
            <a:endParaRPr lang="en-NZ" dirty="0"/>
          </a:p>
          <a:p>
            <a:pPr>
              <a:buNone/>
            </a:pPr>
            <a:endParaRPr lang="en-NZ" dirty="0"/>
          </a:p>
          <a:p>
            <a:pPr>
              <a:buNone/>
            </a:pPr>
            <a:r>
              <a:rPr lang="en-US" b="1" i="1" dirty="0" smtClean="0"/>
              <a:t>	Drugs </a:t>
            </a:r>
            <a:r>
              <a:rPr lang="en-US" b="1" i="1" dirty="0"/>
              <a:t>are becoming more and more common in many countries. What are some of the problems associated with drug abuse, and what are some of the possible solutions?</a:t>
            </a:r>
            <a:endParaRPr lang="en-NZ" b="1" i="1" dirty="0"/>
          </a:p>
          <a:p>
            <a:endParaRPr lang="en-NZ"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3">
            <a:schemeClr val="lt1"/>
          </a:lnRef>
          <a:fillRef idx="1">
            <a:schemeClr val="accent3"/>
          </a:fillRef>
          <a:effectRef idx="1">
            <a:schemeClr val="accent3"/>
          </a:effectRef>
          <a:fontRef idx="minor">
            <a:schemeClr val="lt1"/>
          </a:fontRef>
        </p:style>
        <p:txBody>
          <a:bodyPr>
            <a:normAutofit/>
          </a:bodyPr>
          <a:lstStyle/>
          <a:p>
            <a:r>
              <a:rPr lang="en-US" b="1" dirty="0" smtClean="0"/>
              <a:t>Layout</a:t>
            </a:r>
            <a:endParaRPr lang="en-NZ" dirty="0"/>
          </a:p>
        </p:txBody>
      </p:sp>
      <p:sp>
        <p:nvSpPr>
          <p:cNvPr id="3" name="Content Placeholder 2"/>
          <p:cNvSpPr>
            <a:spLocks noGrp="1"/>
          </p:cNvSpPr>
          <p:nvPr>
            <p:ph idx="1"/>
          </p:nvPr>
        </p:nvSpPr>
        <p:spPr/>
        <p:style>
          <a:lnRef idx="1">
            <a:schemeClr val="accent3"/>
          </a:lnRef>
          <a:fillRef idx="3">
            <a:schemeClr val="accent3"/>
          </a:fillRef>
          <a:effectRef idx="2">
            <a:schemeClr val="accent3"/>
          </a:effectRef>
          <a:fontRef idx="minor">
            <a:schemeClr val="lt1"/>
          </a:fontRef>
        </p:style>
        <p:txBody>
          <a:bodyPr/>
          <a:lstStyle/>
          <a:p>
            <a:r>
              <a:rPr lang="en-US" dirty="0"/>
              <a:t>Intro 3 sentences</a:t>
            </a:r>
            <a:endParaRPr lang="en-NZ" dirty="0"/>
          </a:p>
          <a:p>
            <a:r>
              <a:rPr lang="en-US" dirty="0"/>
              <a:t>Problems 7 sentences</a:t>
            </a:r>
            <a:endParaRPr lang="en-NZ" dirty="0"/>
          </a:p>
          <a:p>
            <a:r>
              <a:rPr lang="en-US" dirty="0"/>
              <a:t>Solutions 7 sentences</a:t>
            </a:r>
            <a:endParaRPr lang="en-NZ" dirty="0"/>
          </a:p>
          <a:p>
            <a:r>
              <a:rPr lang="en-US" dirty="0"/>
              <a:t>Conclusion 3 </a:t>
            </a:r>
            <a:r>
              <a:rPr lang="en-US" dirty="0" smtClean="0"/>
              <a:t>sentences</a:t>
            </a:r>
          </a:p>
          <a:p>
            <a:r>
              <a:rPr lang="en-US" dirty="0"/>
              <a:t>Total: 20 sentences</a:t>
            </a:r>
            <a:endParaRPr lang="en-NZ" dirty="0"/>
          </a:p>
          <a:p>
            <a:endParaRPr lang="en-NZ" dirty="0"/>
          </a:p>
          <a:p>
            <a:pPr>
              <a:buNone/>
            </a:pPr>
            <a:endParaRPr lang="en-NZ"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46"/>
          </a:xfrm>
        </p:spPr>
        <p:style>
          <a:lnRef idx="3">
            <a:schemeClr val="lt1"/>
          </a:lnRef>
          <a:fillRef idx="1">
            <a:schemeClr val="accent4"/>
          </a:fillRef>
          <a:effectRef idx="1">
            <a:schemeClr val="accent4"/>
          </a:effectRef>
          <a:fontRef idx="minor">
            <a:schemeClr val="lt1"/>
          </a:fontRef>
        </p:style>
        <p:txBody>
          <a:bodyPr/>
          <a:lstStyle/>
          <a:p>
            <a:r>
              <a:rPr lang="en-NZ" dirty="0" smtClean="0"/>
              <a:t>Layout </a:t>
            </a:r>
            <a:endParaRPr lang="en-NZ" dirty="0"/>
          </a:p>
        </p:txBody>
      </p:sp>
      <p:graphicFrame>
        <p:nvGraphicFramePr>
          <p:cNvPr id="4" name="Content Placeholder 3"/>
          <p:cNvGraphicFramePr>
            <a:graphicFrameLocks noGrp="1"/>
          </p:cNvGraphicFramePr>
          <p:nvPr>
            <p:ph idx="1"/>
          </p:nvPr>
        </p:nvGraphicFramePr>
        <p:xfrm>
          <a:off x="785786" y="1500174"/>
          <a:ext cx="7286676" cy="4951447"/>
        </p:xfrm>
        <a:graphic>
          <a:graphicData uri="http://schemas.openxmlformats.org/drawingml/2006/table">
            <a:tbl>
              <a:tblPr>
                <a:tableStyleId>{775DCB02-9BB8-47FD-8907-85C794F793BA}</a:tableStyleId>
              </a:tblPr>
              <a:tblGrid>
                <a:gridCol w="2695594"/>
                <a:gridCol w="4591082"/>
              </a:tblGrid>
              <a:tr h="742228">
                <a:tc>
                  <a:txBody>
                    <a:bodyPr/>
                    <a:lstStyle/>
                    <a:p>
                      <a:pPr>
                        <a:spcAft>
                          <a:spcPts val="0"/>
                        </a:spcAft>
                      </a:pPr>
                      <a:r>
                        <a:rPr lang="en-US" sz="2400" dirty="0"/>
                        <a:t>Intro</a:t>
                      </a:r>
                      <a:endParaRPr lang="en-NZ" sz="2400" dirty="0">
                        <a:latin typeface="+mj-lt"/>
                        <a:ea typeface="Times New Roman"/>
                        <a:cs typeface="Arial"/>
                      </a:endParaRPr>
                    </a:p>
                  </a:txBody>
                  <a:tcPr marL="68580" marR="68580" marT="0" marB="0"/>
                </a:tc>
                <a:tc>
                  <a:txBody>
                    <a:bodyPr/>
                    <a:lstStyle/>
                    <a:p>
                      <a:pPr>
                        <a:spcAft>
                          <a:spcPts val="0"/>
                        </a:spcAft>
                      </a:pPr>
                      <a:r>
                        <a:rPr lang="en-US" sz="2400"/>
                        <a:t>Present situation 1-2 sentences</a:t>
                      </a:r>
                      <a:endParaRPr lang="en-NZ" sz="2400"/>
                    </a:p>
                    <a:p>
                      <a:pPr>
                        <a:spcAft>
                          <a:spcPts val="0"/>
                        </a:spcAft>
                      </a:pPr>
                      <a:r>
                        <a:rPr lang="en-US" sz="2400"/>
                        <a:t>This essay will look at</a:t>
                      </a:r>
                      <a:endParaRPr lang="en-NZ" sz="2400">
                        <a:latin typeface="+mj-lt"/>
                        <a:ea typeface="Times New Roman"/>
                        <a:cs typeface="Arial"/>
                      </a:endParaRPr>
                    </a:p>
                  </a:txBody>
                  <a:tcPr marL="68580" marR="68580" marT="0" marB="0"/>
                </a:tc>
              </a:tr>
              <a:tr h="1855572">
                <a:tc>
                  <a:txBody>
                    <a:bodyPr/>
                    <a:lstStyle/>
                    <a:p>
                      <a:pPr>
                        <a:spcAft>
                          <a:spcPts val="0"/>
                        </a:spcAft>
                      </a:pPr>
                      <a:r>
                        <a:rPr lang="en-US" sz="2400"/>
                        <a:t>Problems</a:t>
                      </a:r>
                      <a:endParaRPr lang="en-NZ" sz="2400">
                        <a:latin typeface="+mj-lt"/>
                        <a:ea typeface="Times New Roman"/>
                        <a:cs typeface="Arial"/>
                      </a:endParaRPr>
                    </a:p>
                  </a:txBody>
                  <a:tcPr marL="68580" marR="68580" marT="0" marB="0"/>
                </a:tc>
                <a:tc>
                  <a:txBody>
                    <a:bodyPr/>
                    <a:lstStyle/>
                    <a:p>
                      <a:pPr>
                        <a:spcAft>
                          <a:spcPts val="0"/>
                        </a:spcAft>
                      </a:pPr>
                      <a:r>
                        <a:rPr lang="en-US" sz="2400" dirty="0"/>
                        <a:t>Topic</a:t>
                      </a:r>
                      <a:endParaRPr lang="en-NZ" sz="2400" dirty="0"/>
                    </a:p>
                    <a:p>
                      <a:pPr>
                        <a:spcAft>
                          <a:spcPts val="0"/>
                        </a:spcAft>
                      </a:pPr>
                      <a:r>
                        <a:rPr lang="en-US" sz="2400" dirty="0"/>
                        <a:t>	Problem 1	Example</a:t>
                      </a:r>
                      <a:endParaRPr lang="en-NZ" sz="2400" dirty="0"/>
                    </a:p>
                    <a:p>
                      <a:pPr>
                        <a:spcAft>
                          <a:spcPts val="0"/>
                        </a:spcAft>
                      </a:pPr>
                      <a:r>
                        <a:rPr lang="en-US" sz="2400" dirty="0"/>
                        <a:t>	Problem 2	Example</a:t>
                      </a:r>
                      <a:endParaRPr lang="en-NZ" sz="2400" dirty="0"/>
                    </a:p>
                    <a:p>
                      <a:pPr>
                        <a:spcAft>
                          <a:spcPts val="0"/>
                        </a:spcAft>
                      </a:pPr>
                      <a:r>
                        <a:rPr lang="en-US" sz="2400" dirty="0"/>
                        <a:t>	Problem 3	Example</a:t>
                      </a:r>
                      <a:endParaRPr lang="en-NZ" sz="2400" dirty="0"/>
                    </a:p>
                    <a:p>
                      <a:pPr>
                        <a:spcAft>
                          <a:spcPts val="0"/>
                        </a:spcAft>
                      </a:pPr>
                      <a:r>
                        <a:rPr lang="en-US" sz="2400" dirty="0"/>
                        <a:t>Summary</a:t>
                      </a:r>
                      <a:endParaRPr lang="en-NZ" sz="2400" dirty="0">
                        <a:latin typeface="+mj-lt"/>
                        <a:ea typeface="Times New Roman"/>
                        <a:cs typeface="Arial"/>
                      </a:endParaRPr>
                    </a:p>
                  </a:txBody>
                  <a:tcPr marL="68580" marR="68580" marT="0" marB="0"/>
                </a:tc>
              </a:tr>
              <a:tr h="1484458">
                <a:tc>
                  <a:txBody>
                    <a:bodyPr/>
                    <a:lstStyle/>
                    <a:p>
                      <a:pPr>
                        <a:spcAft>
                          <a:spcPts val="0"/>
                        </a:spcAft>
                      </a:pPr>
                      <a:r>
                        <a:rPr lang="en-US" sz="2400"/>
                        <a:t>Solutions</a:t>
                      </a:r>
                      <a:endParaRPr lang="en-NZ" sz="2400">
                        <a:latin typeface="+mj-lt"/>
                        <a:ea typeface="Times New Roman"/>
                        <a:cs typeface="Arial"/>
                      </a:endParaRPr>
                    </a:p>
                  </a:txBody>
                  <a:tcPr marL="68580" marR="68580" marT="0" marB="0"/>
                </a:tc>
                <a:tc>
                  <a:txBody>
                    <a:bodyPr/>
                    <a:lstStyle/>
                    <a:p>
                      <a:pPr>
                        <a:spcAft>
                          <a:spcPts val="0"/>
                        </a:spcAft>
                      </a:pPr>
                      <a:r>
                        <a:rPr lang="en-US" sz="2400"/>
                        <a:t>Topic</a:t>
                      </a:r>
                      <a:endParaRPr lang="en-NZ" sz="2400"/>
                    </a:p>
                    <a:p>
                      <a:pPr>
                        <a:spcAft>
                          <a:spcPts val="0"/>
                        </a:spcAft>
                      </a:pPr>
                      <a:r>
                        <a:rPr lang="en-US" sz="2400"/>
                        <a:t>	Solution 1	More Info</a:t>
                      </a:r>
                      <a:endParaRPr lang="en-NZ" sz="2400"/>
                    </a:p>
                    <a:p>
                      <a:pPr>
                        <a:spcAft>
                          <a:spcPts val="0"/>
                        </a:spcAft>
                      </a:pPr>
                      <a:r>
                        <a:rPr lang="en-US" sz="2400"/>
                        <a:t>	Solution 2	More Info</a:t>
                      </a:r>
                      <a:endParaRPr lang="en-NZ" sz="2400"/>
                    </a:p>
                    <a:p>
                      <a:pPr>
                        <a:spcAft>
                          <a:spcPts val="0"/>
                        </a:spcAft>
                      </a:pPr>
                      <a:r>
                        <a:rPr lang="en-US" sz="2400"/>
                        <a:t>	Solution 3	More Info</a:t>
                      </a:r>
                      <a:endParaRPr lang="en-NZ" sz="2400">
                        <a:latin typeface="+mj-lt"/>
                        <a:ea typeface="Times New Roman"/>
                        <a:cs typeface="Arial"/>
                      </a:endParaRPr>
                    </a:p>
                  </a:txBody>
                  <a:tcPr marL="68580" marR="68580" marT="0" marB="0"/>
                </a:tc>
              </a:tr>
              <a:tr h="869189">
                <a:tc>
                  <a:txBody>
                    <a:bodyPr/>
                    <a:lstStyle/>
                    <a:p>
                      <a:pPr>
                        <a:spcAft>
                          <a:spcPts val="0"/>
                        </a:spcAft>
                      </a:pPr>
                      <a:r>
                        <a:rPr lang="en-US" sz="2400"/>
                        <a:t>Conclusion</a:t>
                      </a:r>
                      <a:endParaRPr lang="en-NZ" sz="2400">
                        <a:latin typeface="+mj-lt"/>
                        <a:ea typeface="Times New Roman"/>
                        <a:cs typeface="Arial"/>
                      </a:endParaRPr>
                    </a:p>
                  </a:txBody>
                  <a:tcPr marL="68580" marR="68580" marT="0" marB="0"/>
                </a:tc>
                <a:tc>
                  <a:txBody>
                    <a:bodyPr/>
                    <a:lstStyle/>
                    <a:p>
                      <a:pPr>
                        <a:spcAft>
                          <a:spcPts val="0"/>
                        </a:spcAft>
                      </a:pPr>
                      <a:r>
                        <a:rPr lang="en-US" sz="2400" dirty="0"/>
                        <a:t>Summary sentence(s)</a:t>
                      </a:r>
                      <a:endParaRPr lang="en-NZ" sz="2400" dirty="0"/>
                    </a:p>
                    <a:p>
                      <a:pPr>
                        <a:spcAft>
                          <a:spcPts val="0"/>
                        </a:spcAft>
                      </a:pPr>
                      <a:r>
                        <a:rPr lang="en-US" sz="2400" dirty="0"/>
                        <a:t>Future</a:t>
                      </a:r>
                      <a:endParaRPr lang="en-NZ" sz="2400" dirty="0">
                        <a:latin typeface="+mj-lt"/>
                        <a:ea typeface="Times New Roman"/>
                        <a:cs typeface="Arial"/>
                      </a:endParaRPr>
                    </a:p>
                  </a:txBody>
                  <a:tcPr marL="68580" marR="68580" marT="0" marB="0"/>
                </a:tc>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3">
            <a:schemeClr val="lt1"/>
          </a:lnRef>
          <a:fillRef idx="1">
            <a:schemeClr val="accent3"/>
          </a:fillRef>
          <a:effectRef idx="1">
            <a:schemeClr val="accent3"/>
          </a:effectRef>
          <a:fontRef idx="minor">
            <a:schemeClr val="lt1"/>
          </a:fontRef>
        </p:style>
        <p:txBody>
          <a:bodyPr>
            <a:normAutofit/>
          </a:bodyPr>
          <a:lstStyle/>
          <a:p>
            <a:r>
              <a:rPr lang="en-US" b="1" dirty="0" smtClean="0"/>
              <a:t>Ideas</a:t>
            </a:r>
            <a:endParaRPr lang="en-NZ" dirty="0"/>
          </a:p>
        </p:txBody>
      </p:sp>
      <p:sp>
        <p:nvSpPr>
          <p:cNvPr id="3" name="Content Placeholder 2"/>
          <p:cNvSpPr>
            <a:spLocks noGrp="1"/>
          </p:cNvSpPr>
          <p:nvPr>
            <p:ph idx="1"/>
          </p:nvPr>
        </p:nvSpPr>
        <p:spPr/>
        <p:style>
          <a:lnRef idx="1">
            <a:schemeClr val="accent3"/>
          </a:lnRef>
          <a:fillRef idx="2">
            <a:schemeClr val="accent3"/>
          </a:fillRef>
          <a:effectRef idx="1">
            <a:schemeClr val="accent3"/>
          </a:effectRef>
          <a:fontRef idx="minor">
            <a:schemeClr val="dk1"/>
          </a:fontRef>
        </p:style>
        <p:txBody>
          <a:bodyPr/>
          <a:lstStyle/>
          <a:p>
            <a:pPr>
              <a:buNone/>
            </a:pPr>
            <a:r>
              <a:rPr lang="en-US" dirty="0" smtClean="0"/>
              <a:t>Write </a:t>
            </a:r>
            <a:r>
              <a:rPr lang="en-US" dirty="0"/>
              <a:t>them down  - don’t organize yet.</a:t>
            </a:r>
            <a:endParaRPr lang="en-NZ" dirty="0"/>
          </a:p>
          <a:p>
            <a:r>
              <a:rPr lang="en-US" b="1" dirty="0"/>
              <a:t>Problems</a:t>
            </a:r>
            <a:endParaRPr lang="en-NZ" b="1" dirty="0"/>
          </a:p>
          <a:p>
            <a:r>
              <a:rPr lang="en-US" b="1" dirty="0"/>
              <a:t>Solutions</a:t>
            </a:r>
            <a:endParaRPr lang="en-NZ" b="1" dirty="0"/>
          </a:p>
          <a:p>
            <a:endParaRPr lang="en-NZ"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54032"/>
          </a:xfrm>
        </p:spPr>
        <p:style>
          <a:lnRef idx="2">
            <a:schemeClr val="dk1"/>
          </a:lnRef>
          <a:fillRef idx="1">
            <a:schemeClr val="lt1"/>
          </a:fillRef>
          <a:effectRef idx="0">
            <a:schemeClr val="dk1"/>
          </a:effectRef>
          <a:fontRef idx="minor">
            <a:schemeClr val="dk1"/>
          </a:fontRef>
        </p:style>
        <p:txBody>
          <a:bodyPr>
            <a:normAutofit fontScale="90000"/>
          </a:bodyPr>
          <a:lstStyle/>
          <a:p>
            <a:r>
              <a:rPr lang="en-US" b="1" dirty="0" smtClean="0"/>
              <a:t/>
            </a:r>
            <a:br>
              <a:rPr lang="en-US" b="1" dirty="0" smtClean="0"/>
            </a:br>
            <a:r>
              <a:rPr lang="en-US" b="1" dirty="0" smtClean="0"/>
              <a:t>Vocabulary</a:t>
            </a:r>
            <a:r>
              <a:rPr lang="en-NZ" b="1" dirty="0" smtClean="0"/>
              <a:t/>
            </a:r>
            <a:br>
              <a:rPr lang="en-NZ" b="1" dirty="0" smtClean="0"/>
            </a:br>
            <a:endParaRPr lang="en-NZ" dirty="0"/>
          </a:p>
        </p:txBody>
      </p:sp>
      <p:sp>
        <p:nvSpPr>
          <p:cNvPr id="3" name="Content Placeholder 2"/>
          <p:cNvSpPr>
            <a:spLocks noGrp="1"/>
          </p:cNvSpPr>
          <p:nvPr>
            <p:ph idx="1"/>
          </p:nvPr>
        </p:nvSpPr>
        <p:spPr>
          <a:xfrm>
            <a:off x="457200" y="1000108"/>
            <a:ext cx="8229600" cy="5500726"/>
          </a:xfrm>
        </p:spPr>
        <p:style>
          <a:lnRef idx="2">
            <a:schemeClr val="dk1"/>
          </a:lnRef>
          <a:fillRef idx="1">
            <a:schemeClr val="lt1"/>
          </a:fillRef>
          <a:effectRef idx="0">
            <a:schemeClr val="dk1"/>
          </a:effectRef>
          <a:fontRef idx="minor">
            <a:schemeClr val="dk1"/>
          </a:fontRef>
        </p:style>
        <p:txBody>
          <a:bodyPr>
            <a:normAutofit fontScale="77500" lnSpcReduction="20000"/>
          </a:bodyPr>
          <a:lstStyle/>
          <a:p>
            <a:r>
              <a:rPr lang="en-US" dirty="0" smtClean="0"/>
              <a:t>Spend </a:t>
            </a:r>
            <a:r>
              <a:rPr lang="en-US" dirty="0"/>
              <a:t>a minute or two making alternatives and finding synonyms or related words for words in the </a:t>
            </a:r>
            <a:r>
              <a:rPr lang="en-US" dirty="0" smtClean="0"/>
              <a:t>instructions.</a:t>
            </a:r>
          </a:p>
          <a:p>
            <a:pPr lvl="0"/>
            <a:r>
              <a:rPr lang="en-US" dirty="0">
                <a:solidFill>
                  <a:srgbClr val="00CC00"/>
                </a:solidFill>
              </a:rPr>
              <a:t>Drug abuse = drug addiction</a:t>
            </a:r>
            <a:endParaRPr lang="en-NZ" dirty="0">
              <a:solidFill>
                <a:srgbClr val="00CC00"/>
              </a:solidFill>
            </a:endParaRPr>
          </a:p>
          <a:p>
            <a:pPr lvl="0"/>
            <a:r>
              <a:rPr lang="en-US" dirty="0">
                <a:solidFill>
                  <a:srgbClr val="7030A0"/>
                </a:solidFill>
              </a:rPr>
              <a:t>Drugs: heroin, cocaine, amphetamines, narcotics, </a:t>
            </a:r>
            <a:r>
              <a:rPr lang="en-US" dirty="0" err="1">
                <a:solidFill>
                  <a:srgbClr val="7030A0"/>
                </a:solidFill>
              </a:rPr>
              <a:t>hallucinogenics</a:t>
            </a:r>
            <a:r>
              <a:rPr lang="en-US" dirty="0">
                <a:solidFill>
                  <a:srgbClr val="7030A0"/>
                </a:solidFill>
              </a:rPr>
              <a:t>, marijuana, cannabis, ecstasy, prescription drugs, hard drugs, soft drugs</a:t>
            </a:r>
            <a:endParaRPr lang="en-NZ" dirty="0">
              <a:solidFill>
                <a:srgbClr val="7030A0"/>
              </a:solidFill>
            </a:endParaRPr>
          </a:p>
          <a:p>
            <a:pPr lvl="0"/>
            <a:r>
              <a:rPr lang="en-US" dirty="0">
                <a:solidFill>
                  <a:srgbClr val="00B050"/>
                </a:solidFill>
              </a:rPr>
              <a:t>Drug user =  addict =  victims of drug abuse =  users</a:t>
            </a:r>
            <a:endParaRPr lang="en-NZ" dirty="0">
              <a:solidFill>
                <a:srgbClr val="00B050"/>
              </a:solidFill>
            </a:endParaRPr>
          </a:p>
          <a:p>
            <a:pPr lvl="0"/>
            <a:r>
              <a:rPr lang="en-US" dirty="0">
                <a:solidFill>
                  <a:srgbClr val="00B050"/>
                </a:solidFill>
              </a:rPr>
              <a:t>Drugs =  illegal substances</a:t>
            </a:r>
            <a:endParaRPr lang="en-NZ" dirty="0">
              <a:solidFill>
                <a:srgbClr val="00B050"/>
              </a:solidFill>
            </a:endParaRPr>
          </a:p>
          <a:p>
            <a:pPr lvl="0"/>
            <a:r>
              <a:rPr lang="en-US" dirty="0">
                <a:solidFill>
                  <a:schemeClr val="accent6">
                    <a:lumMod val="50000"/>
                  </a:schemeClr>
                </a:solidFill>
              </a:rPr>
              <a:t>Smuggling =  trafficking </a:t>
            </a:r>
            <a:endParaRPr lang="en-NZ" dirty="0">
              <a:solidFill>
                <a:schemeClr val="accent6">
                  <a:lumMod val="50000"/>
                </a:schemeClr>
              </a:solidFill>
            </a:endParaRPr>
          </a:p>
          <a:p>
            <a:pPr lvl="0"/>
            <a:r>
              <a:rPr lang="en-US" dirty="0">
                <a:solidFill>
                  <a:schemeClr val="accent6">
                    <a:lumMod val="75000"/>
                  </a:schemeClr>
                </a:solidFill>
              </a:rPr>
              <a:t>Dealing =  selling </a:t>
            </a:r>
            <a:endParaRPr lang="en-NZ" dirty="0">
              <a:solidFill>
                <a:schemeClr val="accent6">
                  <a:lumMod val="75000"/>
                </a:schemeClr>
              </a:solidFill>
            </a:endParaRPr>
          </a:p>
          <a:p>
            <a:pPr lvl="0"/>
            <a:r>
              <a:rPr lang="en-US" dirty="0">
                <a:solidFill>
                  <a:schemeClr val="accent2">
                    <a:lumMod val="75000"/>
                  </a:schemeClr>
                </a:solidFill>
              </a:rPr>
              <a:t>Dealer =  pusher</a:t>
            </a:r>
            <a:endParaRPr lang="en-NZ" dirty="0">
              <a:solidFill>
                <a:schemeClr val="accent2">
                  <a:lumMod val="75000"/>
                </a:schemeClr>
              </a:solidFill>
            </a:endParaRPr>
          </a:p>
          <a:p>
            <a:pPr lvl="0"/>
            <a:r>
              <a:rPr lang="en-US" dirty="0">
                <a:solidFill>
                  <a:srgbClr val="0000CC"/>
                </a:solidFill>
              </a:rPr>
              <a:t>Common =  widespread, rife, prevalent, ubiquitous</a:t>
            </a:r>
            <a:endParaRPr lang="en-NZ" dirty="0">
              <a:solidFill>
                <a:srgbClr val="0000CC"/>
              </a:solidFill>
            </a:endParaRPr>
          </a:p>
          <a:p>
            <a:pPr lvl="0"/>
            <a:r>
              <a:rPr lang="en-US" dirty="0">
                <a:solidFill>
                  <a:srgbClr val="D60093"/>
                </a:solidFill>
              </a:rPr>
              <a:t>Solution  = solve</a:t>
            </a:r>
            <a:endParaRPr lang="en-NZ" dirty="0">
              <a:solidFill>
                <a:srgbClr val="D60093"/>
              </a:solidFill>
            </a:endParaRPr>
          </a:p>
          <a:p>
            <a:pPr lvl="0"/>
            <a:r>
              <a:rPr lang="en-US" dirty="0">
                <a:solidFill>
                  <a:srgbClr val="800080"/>
                </a:solidFill>
              </a:rPr>
              <a:t>Country = societies, nation, communities</a:t>
            </a:r>
            <a:endParaRPr lang="en-NZ" dirty="0">
              <a:solidFill>
                <a:srgbClr val="800080"/>
              </a:solidFill>
            </a:endParaRPr>
          </a:p>
          <a:p>
            <a:endParaRPr lang="en-NZ" dirty="0">
              <a:solidFill>
                <a:srgbClr val="800080"/>
              </a:solidFill>
            </a:endParaRPr>
          </a:p>
          <a:p>
            <a:endParaRPr lang="en-NZ"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1">
            <a:schemeClr val="accent4"/>
          </a:lnRef>
          <a:fillRef idx="2">
            <a:schemeClr val="accent4"/>
          </a:fillRef>
          <a:effectRef idx="1">
            <a:schemeClr val="accent4"/>
          </a:effectRef>
          <a:fontRef idx="minor">
            <a:schemeClr val="dk1"/>
          </a:fontRef>
        </p:style>
        <p:txBody>
          <a:bodyPr>
            <a:normAutofit/>
          </a:bodyPr>
          <a:lstStyle/>
          <a:p>
            <a:r>
              <a:rPr lang="en-US" b="1" dirty="0" smtClean="0"/>
              <a:t>Problems</a:t>
            </a:r>
            <a:endParaRPr lang="en-NZ" dirty="0"/>
          </a:p>
        </p:txBody>
      </p:sp>
      <p:sp>
        <p:nvSpPr>
          <p:cNvPr id="3" name="Content Placeholder 2"/>
          <p:cNvSpPr>
            <a:spLocks noGrp="1"/>
          </p:cNvSpPr>
          <p:nvPr>
            <p:ph idx="1"/>
          </p:nvPr>
        </p:nvSpPr>
        <p:spPr/>
        <p:style>
          <a:lnRef idx="1">
            <a:schemeClr val="accent4"/>
          </a:lnRef>
          <a:fillRef idx="3">
            <a:schemeClr val="accent4"/>
          </a:fillRef>
          <a:effectRef idx="2">
            <a:schemeClr val="accent4"/>
          </a:effectRef>
          <a:fontRef idx="minor">
            <a:schemeClr val="lt1"/>
          </a:fontRef>
        </p:style>
        <p:txBody>
          <a:bodyPr>
            <a:normAutofit fontScale="85000" lnSpcReduction="20000"/>
          </a:bodyPr>
          <a:lstStyle/>
          <a:p>
            <a:pPr>
              <a:buNone/>
            </a:pPr>
            <a:endParaRPr lang="en-NZ" dirty="0"/>
          </a:p>
          <a:p>
            <a:pPr lvl="0"/>
            <a:r>
              <a:rPr lang="en-US" dirty="0"/>
              <a:t>Effect on parents, distress, pain</a:t>
            </a:r>
            <a:endParaRPr lang="en-NZ" dirty="0"/>
          </a:p>
          <a:p>
            <a:pPr lvl="0"/>
            <a:r>
              <a:rPr lang="en-US" dirty="0"/>
              <a:t>Effect on family (brothers, sisters, wives, husbands, children)</a:t>
            </a:r>
            <a:endParaRPr lang="en-NZ" dirty="0"/>
          </a:p>
          <a:p>
            <a:pPr lvl="0"/>
            <a:r>
              <a:rPr lang="en-US" dirty="0"/>
              <a:t>Effect on work, productivity, punctuality, career</a:t>
            </a:r>
            <a:endParaRPr lang="en-NZ" dirty="0"/>
          </a:p>
          <a:p>
            <a:pPr lvl="0"/>
            <a:r>
              <a:rPr lang="en-US" dirty="0"/>
              <a:t>Criminal problems, theft, police resources, smuggling, mafia, underworld, gangs</a:t>
            </a:r>
            <a:endParaRPr lang="en-NZ" dirty="0"/>
          </a:p>
          <a:p>
            <a:pPr lvl="0"/>
            <a:r>
              <a:rPr lang="en-US" dirty="0"/>
              <a:t>Medical problems, addiction, death, overdose, driving, irrational decisions or behavior, hospitalization, medical resources, treatment, clinics, detoxification, </a:t>
            </a:r>
            <a:r>
              <a:rPr lang="en-US" dirty="0" err="1"/>
              <a:t>counselling</a:t>
            </a:r>
            <a:endParaRPr lang="en-NZ" dirty="0"/>
          </a:p>
          <a:p>
            <a:endParaRPr lang="en-NZ"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1">
            <a:schemeClr val="accent6"/>
          </a:lnRef>
          <a:fillRef idx="2">
            <a:schemeClr val="accent6"/>
          </a:fillRef>
          <a:effectRef idx="1">
            <a:schemeClr val="accent6"/>
          </a:effectRef>
          <a:fontRef idx="minor">
            <a:schemeClr val="dk1"/>
          </a:fontRef>
        </p:style>
        <p:txBody>
          <a:bodyPr>
            <a:normAutofit/>
          </a:bodyPr>
          <a:lstStyle/>
          <a:p>
            <a:r>
              <a:rPr lang="en-US" b="1" dirty="0" smtClean="0"/>
              <a:t>Solutions</a:t>
            </a:r>
            <a:endParaRPr lang="en-NZ" dirty="0"/>
          </a:p>
        </p:txBody>
      </p:sp>
      <p:sp>
        <p:nvSpPr>
          <p:cNvPr id="3" name="Content Placeholder 2"/>
          <p:cNvSpPr>
            <a:spLocks noGrp="1"/>
          </p:cNvSpPr>
          <p:nvPr>
            <p:ph idx="1"/>
          </p:nvPr>
        </p:nvSpPr>
        <p:spPr/>
        <p:style>
          <a:lnRef idx="1">
            <a:schemeClr val="accent6"/>
          </a:lnRef>
          <a:fillRef idx="3">
            <a:schemeClr val="accent6"/>
          </a:fillRef>
          <a:effectRef idx="2">
            <a:schemeClr val="accent6"/>
          </a:effectRef>
          <a:fontRef idx="minor">
            <a:schemeClr val="lt1"/>
          </a:fontRef>
        </p:style>
        <p:txBody>
          <a:bodyPr>
            <a:normAutofit fontScale="85000" lnSpcReduction="10000"/>
          </a:bodyPr>
          <a:lstStyle/>
          <a:p>
            <a:pPr>
              <a:buNone/>
            </a:pPr>
            <a:endParaRPr lang="en-NZ" dirty="0"/>
          </a:p>
          <a:p>
            <a:pPr lvl="0"/>
            <a:r>
              <a:rPr lang="en-US" dirty="0"/>
              <a:t>Education, schools, awareness, campaigns, choices, advertising</a:t>
            </a:r>
            <a:endParaRPr lang="en-NZ" dirty="0"/>
          </a:p>
          <a:p>
            <a:pPr lvl="0"/>
            <a:r>
              <a:rPr lang="en-US" dirty="0" err="1"/>
              <a:t>Counselling</a:t>
            </a:r>
            <a:r>
              <a:rPr lang="en-US" dirty="0"/>
              <a:t>, treatment, advice, confidential, helpline</a:t>
            </a:r>
            <a:endParaRPr lang="en-NZ" dirty="0"/>
          </a:p>
          <a:p>
            <a:pPr lvl="0"/>
            <a:r>
              <a:rPr lang="en-US" dirty="0"/>
              <a:t>Communication between parents and children, meals, non-</a:t>
            </a:r>
            <a:r>
              <a:rPr lang="en-US" dirty="0" err="1"/>
              <a:t>judegmental</a:t>
            </a:r>
            <a:r>
              <a:rPr lang="en-US" dirty="0"/>
              <a:t>, firm, close, open communication</a:t>
            </a:r>
            <a:endParaRPr lang="en-NZ" dirty="0"/>
          </a:p>
          <a:p>
            <a:pPr lvl="0"/>
            <a:r>
              <a:rPr lang="en-US" dirty="0"/>
              <a:t>Close family relationships: brothers, sisters, parents</a:t>
            </a:r>
            <a:endParaRPr lang="en-NZ" dirty="0"/>
          </a:p>
          <a:p>
            <a:pPr lvl="0"/>
            <a:r>
              <a:rPr lang="en-US" dirty="0"/>
              <a:t>Employment, meaningful activity, activities in evenings,</a:t>
            </a:r>
            <a:endParaRPr lang="en-NZ" dirty="0"/>
          </a:p>
          <a:p>
            <a:pPr lvl="0"/>
            <a:r>
              <a:rPr lang="en-US" dirty="0"/>
              <a:t>Good environment, leisure, sports, friends</a:t>
            </a:r>
            <a:endParaRPr lang="en-NZ" dirty="0"/>
          </a:p>
          <a:p>
            <a:pPr lvl="0"/>
            <a:r>
              <a:rPr lang="en-US" dirty="0"/>
              <a:t>Expectations</a:t>
            </a:r>
            <a:endParaRPr lang="en-NZ" dirty="0"/>
          </a:p>
          <a:p>
            <a:endParaRPr lang="en-NZ"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Introduction</a:t>
            </a:r>
            <a:r>
              <a:rPr lang="en-NZ" b="1" dirty="0"/>
              <a:t/>
            </a:r>
            <a:br>
              <a:rPr lang="en-NZ" b="1" dirty="0"/>
            </a:br>
            <a:endParaRPr lang="en-NZ" dirty="0"/>
          </a:p>
        </p:txBody>
      </p:sp>
      <p:graphicFrame>
        <p:nvGraphicFramePr>
          <p:cNvPr id="4" name="Content Placeholder 3"/>
          <p:cNvGraphicFramePr>
            <a:graphicFrameLocks noGrp="1"/>
          </p:cNvGraphicFramePr>
          <p:nvPr>
            <p:ph idx="1"/>
          </p:nvPr>
        </p:nvGraphicFramePr>
        <p:xfrm>
          <a:off x="500034" y="928671"/>
          <a:ext cx="8286808" cy="5357850"/>
        </p:xfrm>
        <a:graphic>
          <a:graphicData uri="http://schemas.openxmlformats.org/drawingml/2006/table">
            <a:tbl>
              <a:tblPr/>
              <a:tblGrid>
                <a:gridCol w="2643206"/>
                <a:gridCol w="5643602"/>
              </a:tblGrid>
              <a:tr h="5357850">
                <a:tc>
                  <a:txBody>
                    <a:bodyPr/>
                    <a:lstStyle/>
                    <a:p>
                      <a:pPr>
                        <a:spcAft>
                          <a:spcPts val="0"/>
                        </a:spcAft>
                      </a:pPr>
                      <a:r>
                        <a:rPr lang="en-US" sz="2400" dirty="0">
                          <a:solidFill>
                            <a:srgbClr val="00B050"/>
                          </a:solidFill>
                          <a:latin typeface="+mj-lt"/>
                          <a:ea typeface="Times New Roman"/>
                          <a:cs typeface="Arial"/>
                        </a:rPr>
                        <a:t>Present situation: definition / problems</a:t>
                      </a:r>
                      <a:endParaRPr lang="en-NZ" sz="2400" dirty="0">
                        <a:solidFill>
                          <a:srgbClr val="00B050"/>
                        </a:solidFill>
                        <a:latin typeface="+mj-lt"/>
                        <a:ea typeface="Times New Roman"/>
                        <a:cs typeface="Arial"/>
                      </a:endParaRPr>
                    </a:p>
                    <a:p>
                      <a:pPr>
                        <a:spcAft>
                          <a:spcPts val="0"/>
                        </a:spcAft>
                      </a:pPr>
                      <a:endParaRPr lang="en-US" sz="2400" dirty="0" smtClean="0">
                        <a:latin typeface="+mj-lt"/>
                        <a:ea typeface="Times New Roman"/>
                        <a:cs typeface="Arial"/>
                      </a:endParaRPr>
                    </a:p>
                    <a:p>
                      <a:pPr>
                        <a:spcAft>
                          <a:spcPts val="0"/>
                        </a:spcAft>
                      </a:pPr>
                      <a:endParaRPr lang="en-US" sz="2400" dirty="0" smtClean="0">
                        <a:latin typeface="+mj-lt"/>
                        <a:ea typeface="Times New Roman"/>
                        <a:cs typeface="Arial"/>
                      </a:endParaRPr>
                    </a:p>
                    <a:p>
                      <a:pPr>
                        <a:spcAft>
                          <a:spcPts val="0"/>
                        </a:spcAft>
                      </a:pPr>
                      <a:r>
                        <a:rPr lang="en-US" sz="2400" dirty="0" smtClean="0">
                          <a:solidFill>
                            <a:srgbClr val="D60093"/>
                          </a:solidFill>
                          <a:latin typeface="+mj-lt"/>
                          <a:ea typeface="Times New Roman"/>
                          <a:cs typeface="Arial"/>
                        </a:rPr>
                        <a:t>Present </a:t>
                      </a:r>
                      <a:r>
                        <a:rPr lang="en-US" sz="2400" dirty="0">
                          <a:solidFill>
                            <a:srgbClr val="D60093"/>
                          </a:solidFill>
                          <a:latin typeface="+mj-lt"/>
                          <a:ea typeface="Times New Roman"/>
                          <a:cs typeface="Arial"/>
                        </a:rPr>
                        <a:t>situation: solutions</a:t>
                      </a:r>
                      <a:endParaRPr lang="en-NZ" sz="2400" dirty="0">
                        <a:solidFill>
                          <a:srgbClr val="D60093"/>
                        </a:solidFill>
                        <a:latin typeface="+mj-lt"/>
                        <a:ea typeface="Times New Roman"/>
                        <a:cs typeface="Arial"/>
                      </a:endParaRPr>
                    </a:p>
                    <a:p>
                      <a:pPr>
                        <a:spcAft>
                          <a:spcPts val="0"/>
                        </a:spcAft>
                      </a:pPr>
                      <a:endParaRPr lang="en-US" sz="2400" dirty="0" smtClean="0">
                        <a:latin typeface="+mj-lt"/>
                        <a:ea typeface="Times New Roman"/>
                        <a:cs typeface="Arial"/>
                      </a:endParaRPr>
                    </a:p>
                    <a:p>
                      <a:pPr>
                        <a:spcAft>
                          <a:spcPts val="0"/>
                        </a:spcAft>
                      </a:pPr>
                      <a:endParaRPr lang="en-US" sz="2400" dirty="0" smtClean="0">
                        <a:solidFill>
                          <a:srgbClr val="7030A0"/>
                        </a:solidFill>
                        <a:latin typeface="+mj-lt"/>
                        <a:ea typeface="Times New Roman"/>
                        <a:cs typeface="Arial"/>
                      </a:endParaRPr>
                    </a:p>
                    <a:p>
                      <a:pPr>
                        <a:spcAft>
                          <a:spcPts val="0"/>
                        </a:spcAft>
                      </a:pPr>
                      <a:r>
                        <a:rPr lang="en-US" sz="2400" dirty="0" smtClean="0">
                          <a:solidFill>
                            <a:srgbClr val="7030A0"/>
                          </a:solidFill>
                          <a:latin typeface="+mj-lt"/>
                          <a:ea typeface="Times New Roman"/>
                          <a:cs typeface="Arial"/>
                        </a:rPr>
                        <a:t>This </a:t>
                      </a:r>
                      <a:r>
                        <a:rPr lang="en-US" sz="2400" dirty="0">
                          <a:solidFill>
                            <a:srgbClr val="7030A0"/>
                          </a:solidFill>
                          <a:latin typeface="+mj-lt"/>
                          <a:ea typeface="Times New Roman"/>
                          <a:cs typeface="Arial"/>
                        </a:rPr>
                        <a:t>essay will (Essay outline)</a:t>
                      </a:r>
                      <a:endParaRPr lang="en-NZ" sz="2400" dirty="0">
                        <a:solidFill>
                          <a:srgbClr val="7030A0"/>
                        </a:solidFill>
                        <a:latin typeface="+mj-lt"/>
                        <a:ea typeface="Times New Roman"/>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2400" dirty="0">
                          <a:solidFill>
                            <a:srgbClr val="00B050"/>
                          </a:solidFill>
                          <a:latin typeface="+mj-lt"/>
                          <a:ea typeface="Times New Roman"/>
                          <a:cs typeface="Arial"/>
                        </a:rPr>
                        <a:t>Drug abuse is rife in many countries. Billions of dollars are spent internationally preventing drug use, treating addicts, and fighting drug-related crime. </a:t>
                      </a:r>
                      <a:endParaRPr lang="en-NZ" sz="2400" dirty="0">
                        <a:solidFill>
                          <a:srgbClr val="00B050"/>
                        </a:solidFill>
                        <a:latin typeface="+mj-lt"/>
                        <a:ea typeface="Times New Roman"/>
                        <a:cs typeface="Arial"/>
                      </a:endParaRPr>
                    </a:p>
                    <a:p>
                      <a:pPr>
                        <a:spcAft>
                          <a:spcPts val="0"/>
                        </a:spcAft>
                      </a:pPr>
                      <a:endParaRPr lang="en-US" sz="2400" dirty="0" smtClean="0">
                        <a:latin typeface="+mj-lt"/>
                        <a:ea typeface="Times New Roman"/>
                        <a:cs typeface="Arial"/>
                      </a:endParaRPr>
                    </a:p>
                    <a:p>
                      <a:pPr>
                        <a:spcAft>
                          <a:spcPts val="0"/>
                        </a:spcAft>
                      </a:pPr>
                      <a:r>
                        <a:rPr lang="en-US" sz="2400" dirty="0" smtClean="0">
                          <a:solidFill>
                            <a:srgbClr val="D60093"/>
                          </a:solidFill>
                          <a:latin typeface="+mj-lt"/>
                          <a:ea typeface="Times New Roman"/>
                          <a:cs typeface="Arial"/>
                        </a:rPr>
                        <a:t>Although </a:t>
                      </a:r>
                      <a:r>
                        <a:rPr lang="en-US" sz="2400" dirty="0">
                          <a:solidFill>
                            <a:srgbClr val="D60093"/>
                          </a:solidFill>
                          <a:latin typeface="+mj-lt"/>
                          <a:ea typeface="Times New Roman"/>
                          <a:cs typeface="Arial"/>
                        </a:rPr>
                        <a:t>drugs threaten many societies, their effects can also be combated successfully. </a:t>
                      </a:r>
                      <a:endParaRPr lang="en-NZ" sz="2400" dirty="0">
                        <a:solidFill>
                          <a:srgbClr val="D60093"/>
                        </a:solidFill>
                        <a:latin typeface="+mj-lt"/>
                        <a:ea typeface="Times New Roman"/>
                        <a:cs typeface="Arial"/>
                      </a:endParaRPr>
                    </a:p>
                    <a:p>
                      <a:pPr>
                        <a:spcAft>
                          <a:spcPts val="0"/>
                        </a:spcAft>
                      </a:pPr>
                      <a:endParaRPr lang="en-US" sz="2400" dirty="0" smtClean="0">
                        <a:latin typeface="+mj-lt"/>
                        <a:ea typeface="Times New Roman"/>
                        <a:cs typeface="Arial"/>
                      </a:endParaRPr>
                    </a:p>
                    <a:p>
                      <a:pPr>
                        <a:spcAft>
                          <a:spcPts val="0"/>
                        </a:spcAft>
                      </a:pPr>
                      <a:r>
                        <a:rPr lang="en-US" sz="2400" dirty="0" smtClean="0">
                          <a:solidFill>
                            <a:srgbClr val="7030A0"/>
                          </a:solidFill>
                          <a:latin typeface="+mj-lt"/>
                          <a:ea typeface="Times New Roman"/>
                          <a:cs typeface="Arial"/>
                        </a:rPr>
                        <a:t>This </a:t>
                      </a:r>
                      <a:r>
                        <a:rPr lang="en-US" sz="2400" dirty="0">
                          <a:solidFill>
                            <a:srgbClr val="7030A0"/>
                          </a:solidFill>
                          <a:latin typeface="+mj-lt"/>
                          <a:ea typeface="Times New Roman"/>
                          <a:cs typeface="Arial"/>
                        </a:rPr>
                        <a:t>essay looks at some of the effects of drug use on society, and suggests some solutions to the problem.</a:t>
                      </a:r>
                      <a:endParaRPr lang="en-NZ" sz="2400" dirty="0">
                        <a:solidFill>
                          <a:srgbClr val="7030A0"/>
                        </a:solidFill>
                        <a:latin typeface="+mj-lt"/>
                        <a:ea typeface="Times New Roman"/>
                        <a:cs typeface="Arial"/>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26</TotalTime>
  <Words>642</Words>
  <Application>Microsoft Office PowerPoint</Application>
  <PresentationFormat>On-screen Show (4:3)</PresentationFormat>
  <Paragraphs>141</Paragraphs>
  <Slides>14</Slides>
  <Notes>0</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Office Theme</vt:lpstr>
      <vt:lpstr>Problem-solution Essay- Part 1</vt:lpstr>
      <vt:lpstr>Topic</vt:lpstr>
      <vt:lpstr>Layout</vt:lpstr>
      <vt:lpstr>Layout </vt:lpstr>
      <vt:lpstr>Ideas</vt:lpstr>
      <vt:lpstr> Vocabulary </vt:lpstr>
      <vt:lpstr>Problems</vt:lpstr>
      <vt:lpstr>Solutions</vt:lpstr>
      <vt:lpstr>Introduction </vt:lpstr>
      <vt:lpstr> Paragraph 2: Problems </vt:lpstr>
      <vt:lpstr> Paragraph 3: Solutions </vt:lpstr>
      <vt:lpstr>Conclusion</vt:lpstr>
      <vt:lpstr> Final Essay </vt:lpstr>
      <vt:lpstr>Slide 14</vt:lpstr>
    </vt:vector>
  </TitlesOfParts>
  <Company>Bahrain Polytechnic</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Problem-solution Essay- Part 1</dc:title>
  <dc:creator>fatima.wali</dc:creator>
  <cp:lastModifiedBy>fatima.wali</cp:lastModifiedBy>
  <cp:revision>3</cp:revision>
  <dcterms:created xsi:type="dcterms:W3CDTF">2009-10-26T09:01:52Z</dcterms:created>
  <dcterms:modified xsi:type="dcterms:W3CDTF">2009-10-26T09:37:32Z</dcterms:modified>
</cp:coreProperties>
</file>

<file path=docProps/thumbnail.jpeg>
</file>